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aleway"/>
      <p:regular r:id="rId60"/>
      <p:bold r:id="rId61"/>
      <p:italic r:id="rId62"/>
      <p:boldItalic r:id="rId63"/>
    </p:embeddedFont>
    <p:embeddedFont>
      <p:font typeface="Roboto"/>
      <p:regular r:id="rId64"/>
      <p:bold r:id="rId65"/>
      <p:italic r:id="rId66"/>
      <p:boldItalic r:id="rId67"/>
    </p:embeddedFont>
    <p:embeddedFont>
      <p:font typeface="Nunito"/>
      <p:regular r:id="rId68"/>
      <p:bold r:id="rId69"/>
      <p:italic r:id="rId70"/>
      <p:boldItalic r:id="rId71"/>
    </p:embeddedFon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6.xml"/><Relationship Id="rId75" Type="http://schemas.openxmlformats.org/officeDocument/2006/relationships/font" Target="fonts/Lato-boldItalic.fntdata"/><Relationship Id="rId30" Type="http://schemas.openxmlformats.org/officeDocument/2006/relationships/slide" Target="slides/slide25.xml"/><Relationship Id="rId74" Type="http://schemas.openxmlformats.org/officeDocument/2006/relationships/font" Target="fonts/Lat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aleway-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Nunito-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aleway-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ae2976f5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ae2976f5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0ad6d6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0ad6d6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d168e74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3d168e745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d168e745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d168e7457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d168e74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3d168e745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d168e74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3d168e745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d168e745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3d168e7457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d168e74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3d168e745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d168e74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3d168e745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d168e745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d168e745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6a083f7a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6a083f7a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d175938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3d175938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d175938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d175938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d168e745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3d168e745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d168e745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3d168e745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d168e745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3d168e7457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d168e745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3d168e7457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d168e745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3d168e7457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d168e7457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3d168e7457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d168e745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3d168e7457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d168e745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3d168e7457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fc4e5f3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fc4e5f3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d168e745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3d168e7457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d168e745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d168e745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d168e745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d168e7457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d168e745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d168e7457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d168e745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3d168e7457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d168e745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3d168e745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d168e745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3d168e7457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d168e745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3d168e7457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d168e745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3d168e7457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d168e745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d168e7457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ae2976f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ae2976f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d175938d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3d175938d4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d168e745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3d168e7457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d168e745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3d168e745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d168e745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d168e7457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d168e7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3d168e7457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d168e745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d168e7457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d168e745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3d168e745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d168e745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3d168e7457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d168e745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3d168e7457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d168e745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3d168e7457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6a083f7a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6a083f7a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d168e745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d168e7457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d168e745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3d168e7457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c43242e6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c43242e6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ae2976f56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ae2976f56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ae2976f56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ae2976f56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6a083f9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6a083f9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ae2976f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ae2976f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ae2976f5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ae2976f5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ae2976f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ae2976f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857400"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TheTestingAcademy</a:t>
            </a:r>
            <a:endParaRPr b="1">
              <a:solidFill>
                <a:srgbClr val="FFFFFF"/>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in.talent.com/salary?job=api+testing" TargetMode="External"/><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sdet.live/api-repor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microservices.i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hyperlink" Target="https://documenter.getpostman.com/view/611814/2s93Y5Pew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det.live/apibatc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hyperlink" Target="https://scrolltest.com/rest/explain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wingify.hire.trakstar.com/jobs/fk0udde/" TargetMode="External"/><Relationship Id="rId5" Type="http://schemas.openxmlformats.org/officeDocument/2006/relationships/image" Target="../media/image11.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s://www.glassdoor.co.in/Salaries/api-tester-salary-SRCH_KO0,10.htm#:~:text=The%20national%20average%20salary%20for,%E2%82%B93%2C26%2C464%20in%20Indi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www.linkedin.com/jobs/search/?currentJobId=3131328580&amp;keywords=software%20test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334800" y="205750"/>
            <a:ext cx="8474400" cy="9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434343"/>
                </a:solidFill>
                <a:highlight>
                  <a:schemeClr val="accent6"/>
                </a:highlight>
                <a:latin typeface="Nunito"/>
                <a:ea typeface="Nunito"/>
                <a:cs typeface="Nunito"/>
                <a:sym typeface="Nunito"/>
              </a:rPr>
              <a:t>API Testing Mastery</a:t>
            </a:r>
            <a:endParaRPr b="1" sz="3100">
              <a:solidFill>
                <a:srgbClr val="FF0000"/>
              </a:solidFill>
              <a:highlight>
                <a:schemeClr val="accent6"/>
              </a:highlight>
              <a:latin typeface="Nunito"/>
              <a:ea typeface="Nunito"/>
              <a:cs typeface="Nunito"/>
              <a:sym typeface="Nunito"/>
            </a:endParaRPr>
          </a:p>
        </p:txBody>
      </p:sp>
      <p:sp>
        <p:nvSpPr>
          <p:cNvPr id="59" name="Google Shape;59;p13"/>
          <p:cNvSpPr txBox="1"/>
          <p:nvPr>
            <p:ph type="title"/>
          </p:nvPr>
        </p:nvSpPr>
        <p:spPr>
          <a:xfrm>
            <a:off x="2005375" y="3883975"/>
            <a:ext cx="7078800" cy="71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u="sng">
                <a:solidFill>
                  <a:schemeClr val="dk2"/>
                </a:solidFill>
                <a:highlight>
                  <a:srgbClr val="D9EAD3"/>
                </a:highlight>
                <a:latin typeface="Nunito"/>
                <a:ea typeface="Nunito"/>
                <a:cs typeface="Nunito"/>
                <a:sym typeface="Nunito"/>
              </a:rPr>
              <a:t>API Testing - Get Started!!</a:t>
            </a:r>
            <a:endParaRPr b="1" sz="3300" u="sng">
              <a:solidFill>
                <a:schemeClr val="dk2"/>
              </a:solidFill>
              <a:highlight>
                <a:srgbClr val="D9EAD3"/>
              </a:highlight>
              <a:latin typeface="Nunito"/>
              <a:ea typeface="Nunito"/>
              <a:cs typeface="Nunito"/>
              <a:sym typeface="Nunito"/>
            </a:endParaRPr>
          </a:p>
        </p:txBody>
      </p:sp>
      <p:sp>
        <p:nvSpPr>
          <p:cNvPr id="60" name="Google Shape;60;p13"/>
          <p:cNvSpPr txBox="1"/>
          <p:nvPr>
            <p:ph type="title"/>
          </p:nvPr>
        </p:nvSpPr>
        <p:spPr>
          <a:xfrm>
            <a:off x="445825" y="3611600"/>
            <a:ext cx="1976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Lato"/>
                <a:ea typeface="Lato"/>
                <a:cs typeface="Lato"/>
                <a:sym typeface="Lato"/>
              </a:rPr>
              <a:t>Pramod Dutta</a:t>
            </a:r>
            <a:br>
              <a:rPr b="1" lang="en" sz="2000">
                <a:solidFill>
                  <a:srgbClr val="CC0000"/>
                </a:solidFill>
                <a:latin typeface="Lato"/>
                <a:ea typeface="Lato"/>
                <a:cs typeface="Lato"/>
                <a:sym typeface="Lato"/>
              </a:rPr>
            </a:br>
            <a:r>
              <a:rPr b="1" lang="en" sz="2000">
                <a:solidFill>
                  <a:srgbClr val="CC0000"/>
                </a:solidFill>
                <a:latin typeface="Lato"/>
                <a:ea typeface="Lato"/>
                <a:cs typeface="Lato"/>
                <a:sym typeface="Lato"/>
              </a:rPr>
              <a:t>Lead SDET.</a:t>
            </a:r>
            <a:endParaRPr b="1" sz="2000">
              <a:solidFill>
                <a:srgbClr val="CC0000"/>
              </a:solidFill>
              <a:latin typeface="Lato"/>
              <a:ea typeface="Lato"/>
              <a:cs typeface="Lato"/>
              <a:sym typeface="Lato"/>
            </a:endParaRPr>
          </a:p>
        </p:txBody>
      </p:sp>
      <p:pic>
        <p:nvPicPr>
          <p:cNvPr id="61" name="Google Shape;61;p13"/>
          <p:cNvPicPr preferRelativeResize="0"/>
          <p:nvPr/>
        </p:nvPicPr>
        <p:blipFill>
          <a:blip r:embed="rId3">
            <a:alphaModFix/>
          </a:blip>
          <a:stretch>
            <a:fillRect/>
          </a:stretch>
        </p:blipFill>
        <p:spPr>
          <a:xfrm>
            <a:off x="5556375" y="1175540"/>
            <a:ext cx="2656075" cy="2656050"/>
          </a:xfrm>
          <a:prstGeom prst="rect">
            <a:avLst/>
          </a:prstGeom>
          <a:noFill/>
          <a:ln>
            <a:noFill/>
          </a:ln>
        </p:spPr>
      </p:pic>
      <p:pic>
        <p:nvPicPr>
          <p:cNvPr id="62" name="Google Shape;62;p13"/>
          <p:cNvPicPr preferRelativeResize="0"/>
          <p:nvPr/>
        </p:nvPicPr>
        <p:blipFill>
          <a:blip r:embed="rId4">
            <a:alphaModFix/>
          </a:blip>
          <a:stretch>
            <a:fillRect/>
          </a:stretch>
        </p:blipFill>
        <p:spPr>
          <a:xfrm>
            <a:off x="529074" y="1275550"/>
            <a:ext cx="3806722" cy="218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90650" y="252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7903"/>
                </a:solidFill>
                <a:latin typeface="Lato"/>
                <a:ea typeface="Lato"/>
                <a:cs typeface="Lato"/>
                <a:sym typeface="Lato"/>
              </a:rPr>
              <a:t>Salary of Testing</a:t>
            </a:r>
            <a:endParaRPr b="1" sz="5000">
              <a:solidFill>
                <a:srgbClr val="FF7903"/>
              </a:solidFill>
              <a:latin typeface="Lato"/>
              <a:ea typeface="Lato"/>
              <a:cs typeface="Lato"/>
              <a:sym typeface="Lato"/>
            </a:endParaRPr>
          </a:p>
        </p:txBody>
      </p:sp>
      <p:pic>
        <p:nvPicPr>
          <p:cNvPr id="125" name="Google Shape;125;p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6" name="Google Shape;126;p22"/>
          <p:cNvSpPr txBox="1"/>
          <p:nvPr/>
        </p:nvSpPr>
        <p:spPr>
          <a:xfrm>
            <a:off x="711975" y="4070875"/>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https://in.talent.com/salary?job=api+testing</a:t>
            </a:r>
            <a:endParaRPr/>
          </a:p>
          <a:p>
            <a:pPr indent="0" lvl="0" marL="0" rtl="0" algn="l">
              <a:spcBef>
                <a:spcPts val="0"/>
              </a:spcBef>
              <a:spcAft>
                <a:spcPts val="0"/>
              </a:spcAft>
              <a:buNone/>
            </a:pPr>
            <a:r>
              <a:t/>
            </a:r>
            <a:endParaRPr/>
          </a:p>
        </p:txBody>
      </p:sp>
      <p:pic>
        <p:nvPicPr>
          <p:cNvPr id="127" name="Google Shape;127;p22"/>
          <p:cNvPicPr preferRelativeResize="0"/>
          <p:nvPr/>
        </p:nvPicPr>
        <p:blipFill>
          <a:blip r:embed="rId5">
            <a:alphaModFix/>
          </a:blip>
          <a:stretch>
            <a:fillRect/>
          </a:stretch>
        </p:blipFill>
        <p:spPr>
          <a:xfrm>
            <a:off x="1038875" y="1246925"/>
            <a:ext cx="3041976" cy="2671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Do you know What is API?</a:t>
            </a:r>
            <a:endParaRPr b="1" sz="3800">
              <a:solidFill>
                <a:srgbClr val="FF0000"/>
              </a:solidFill>
              <a:highlight>
                <a:srgbClr val="FFF2CC"/>
              </a:highlight>
              <a:latin typeface="Nunito"/>
              <a:ea typeface="Nunito"/>
              <a:cs typeface="Nunito"/>
              <a:sym typeface="Nunito"/>
            </a:endParaRPr>
          </a:p>
        </p:txBody>
      </p:sp>
      <p:sp>
        <p:nvSpPr>
          <p:cNvPr id="133" name="Google Shape;133;p2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100">
                <a:latin typeface="Nunito"/>
                <a:ea typeface="Nunito"/>
                <a:cs typeface="Nunito"/>
                <a:sym typeface="Nunito"/>
              </a:rPr>
              <a:t>Yes</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No </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In Comments</a:t>
            </a:r>
            <a:endParaRPr b="1" sz="31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46763" y="151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State of API Report 2023</a:t>
            </a:r>
            <a:endParaRPr b="1" sz="5000">
              <a:solidFill>
                <a:srgbClr val="9900FF"/>
              </a:solidFill>
              <a:latin typeface="Lato"/>
              <a:ea typeface="Lato"/>
              <a:cs typeface="Lato"/>
              <a:sym typeface="Lato"/>
            </a:endParaRPr>
          </a:p>
        </p:txBody>
      </p:sp>
      <p:pic>
        <p:nvPicPr>
          <p:cNvPr id="139" name="Google Shape;139;p2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0" name="Google Shape;140;p24"/>
          <p:cNvSpPr txBox="1"/>
          <p:nvPr/>
        </p:nvSpPr>
        <p:spPr>
          <a:xfrm>
            <a:off x="894225" y="1110975"/>
            <a:ext cx="7604100" cy="342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AutoNum type="arabicPeriod"/>
            </a:pPr>
            <a:r>
              <a:rPr b="1" lang="en" sz="2000">
                <a:solidFill>
                  <a:srgbClr val="666666"/>
                </a:solidFill>
                <a:latin typeface="Lato"/>
                <a:ea typeface="Lato"/>
                <a:cs typeface="Lato"/>
                <a:sym typeface="Lato"/>
              </a:rPr>
              <a:t>APIs are </a:t>
            </a:r>
            <a:r>
              <a:rPr b="1" lang="en" sz="2000">
                <a:solidFill>
                  <a:srgbClr val="666666"/>
                </a:solidFill>
                <a:latin typeface="Lato"/>
                <a:ea typeface="Lato"/>
                <a:cs typeface="Lato"/>
                <a:sym typeface="Lato"/>
              </a:rPr>
              <a:t>rapidly</a:t>
            </a:r>
            <a:r>
              <a:rPr b="1" lang="en" sz="2000">
                <a:solidFill>
                  <a:srgbClr val="666666"/>
                </a:solidFill>
                <a:latin typeface="Lato"/>
                <a:ea typeface="Lato"/>
                <a:cs typeface="Lato"/>
                <a:sym typeface="Lato"/>
              </a:rPr>
              <a:t> growing.</a:t>
            </a:r>
            <a:endParaRPr b="1" sz="2000">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AutoNum type="arabicPeriod"/>
            </a:pPr>
            <a:r>
              <a:rPr b="1" lang="en" sz="2000">
                <a:solidFill>
                  <a:srgbClr val="666666"/>
                </a:solidFill>
                <a:latin typeface="Lato"/>
                <a:ea typeface="Lato"/>
                <a:cs typeface="Lato"/>
                <a:sym typeface="Lato"/>
              </a:rPr>
              <a:t>New Tools are Coming to Test APIs</a:t>
            </a:r>
            <a:endParaRPr b="1" sz="2000">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AutoNum type="arabicPeriod"/>
            </a:pPr>
            <a:r>
              <a:rPr b="1" lang="en" sz="2000">
                <a:solidFill>
                  <a:srgbClr val="666666"/>
                </a:solidFill>
                <a:highlight>
                  <a:srgbClr val="FFFF00"/>
                </a:highlight>
                <a:latin typeface="Lato"/>
                <a:ea typeface="Lato"/>
                <a:cs typeface="Lato"/>
                <a:sym typeface="Lato"/>
              </a:rPr>
              <a:t>API Testers are needed or mandatory to learn now days</a:t>
            </a:r>
            <a:endParaRPr b="1" sz="2000">
              <a:solidFill>
                <a:srgbClr val="666666"/>
              </a:solidFill>
              <a:highlight>
                <a:srgbClr val="FFFF00"/>
              </a:highlight>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AutoNum type="arabicPeriod"/>
            </a:pPr>
            <a:r>
              <a:rPr b="1" lang="en" sz="2000">
                <a:solidFill>
                  <a:srgbClr val="666666"/>
                </a:solidFill>
                <a:latin typeface="Lato"/>
                <a:ea typeface="Lato"/>
                <a:cs typeface="Lato"/>
                <a:sym typeface="Lato"/>
              </a:rPr>
              <a:t>API Automation is also important.</a:t>
            </a:r>
            <a:endParaRPr b="1" sz="2000">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AutoNum type="arabicPeriod"/>
            </a:pPr>
            <a:r>
              <a:rPr b="1" lang="en" sz="2000">
                <a:solidFill>
                  <a:srgbClr val="666666"/>
                </a:solidFill>
                <a:latin typeface="Lato"/>
                <a:ea typeface="Lato"/>
                <a:cs typeface="Lato"/>
                <a:sym typeface="Lato"/>
              </a:rPr>
              <a:t>People are migrating test cases from, UI to APIs</a:t>
            </a:r>
            <a:endParaRPr b="1" sz="2000">
              <a:solidFill>
                <a:srgbClr val="666666"/>
              </a:solidFill>
              <a:latin typeface="Lato"/>
              <a:ea typeface="Lato"/>
              <a:cs typeface="Lato"/>
              <a:sym typeface="Lato"/>
            </a:endParaRPr>
          </a:p>
        </p:txBody>
      </p:sp>
      <p:sp>
        <p:nvSpPr>
          <p:cNvPr id="141" name="Google Shape;141;p24"/>
          <p:cNvSpPr txBox="1"/>
          <p:nvPr/>
        </p:nvSpPr>
        <p:spPr>
          <a:xfrm>
            <a:off x="3437600" y="36178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https://sdet.live/api-report</a:t>
            </a:r>
            <a:endParaRPr sz="18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46763" y="151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pic>
        <p:nvPicPr>
          <p:cNvPr id="147" name="Google Shape;147;p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8" name="Google Shape;148;p25"/>
          <p:cNvSpPr txBox="1"/>
          <p:nvPr/>
        </p:nvSpPr>
        <p:spPr>
          <a:xfrm>
            <a:off x="894225" y="1110975"/>
            <a:ext cx="7604100" cy="342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Millions of Web Apps and Mobile Applications use APIs.</a:t>
            </a:r>
            <a:endParaRPr b="1" i="0" sz="2000" u="none" cap="none" strike="noStrike">
              <a:solidFill>
                <a:srgbClr val="666666"/>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pic>
        <p:nvPicPr>
          <p:cNvPr id="149" name="Google Shape;149;p25"/>
          <p:cNvPicPr preferRelativeResize="0"/>
          <p:nvPr/>
        </p:nvPicPr>
        <p:blipFill rotWithShape="1">
          <a:blip r:embed="rId4">
            <a:alphaModFix/>
          </a:blip>
          <a:srcRect b="0" l="0" r="0" t="0"/>
          <a:stretch/>
        </p:blipFill>
        <p:spPr>
          <a:xfrm>
            <a:off x="2649951" y="1744675"/>
            <a:ext cx="3914224" cy="2613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62325" y="1593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pic>
        <p:nvPicPr>
          <p:cNvPr id="155" name="Google Shape;155;p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6" name="Google Shape;156;p26"/>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MicroServices Architecture.</a:t>
            </a:r>
            <a:endParaRPr b="1" i="0" sz="2000" u="none" cap="none" strike="noStrike">
              <a:solidFill>
                <a:srgbClr val="666666"/>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pic>
        <p:nvPicPr>
          <p:cNvPr id="157" name="Google Shape;157;p26"/>
          <p:cNvPicPr preferRelativeResize="0"/>
          <p:nvPr/>
        </p:nvPicPr>
        <p:blipFill rotWithShape="1">
          <a:blip r:embed="rId4">
            <a:alphaModFix/>
          </a:blip>
          <a:srcRect b="0" l="0" r="0" t="0"/>
          <a:stretch/>
        </p:blipFill>
        <p:spPr>
          <a:xfrm>
            <a:off x="1799450" y="1728225"/>
            <a:ext cx="5357451" cy="287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62325" y="1593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Microservices</a:t>
            </a:r>
            <a:endParaRPr b="1" sz="5000">
              <a:solidFill>
                <a:srgbClr val="9900FF"/>
              </a:solidFill>
              <a:latin typeface="Lato"/>
              <a:ea typeface="Lato"/>
              <a:cs typeface="Lato"/>
              <a:sym typeface="Lato"/>
            </a:endParaRPr>
          </a:p>
        </p:txBody>
      </p:sp>
      <p:pic>
        <p:nvPicPr>
          <p:cNvPr id="163" name="Google Shape;163;p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4" name="Google Shape;164;p27"/>
          <p:cNvSpPr txBox="1"/>
          <p:nvPr/>
        </p:nvSpPr>
        <p:spPr>
          <a:xfrm>
            <a:off x="559625" y="1165038"/>
            <a:ext cx="7604100" cy="440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i="0" lang="en" sz="2000" u="none" cap="none" strike="noStrike">
                <a:solidFill>
                  <a:srgbClr val="666666"/>
                </a:solidFill>
                <a:latin typeface="Lato"/>
                <a:ea typeface="Lato"/>
                <a:cs typeface="Lato"/>
                <a:sym typeface="Lato"/>
              </a:rPr>
              <a:t>Architectural style that structures an application as a collection of services</a:t>
            </a:r>
            <a:endParaRPr b="1" i="0" sz="2000" u="none" cap="none" strike="noStrike">
              <a:solidFill>
                <a:srgbClr val="666666"/>
              </a:solidFill>
              <a:latin typeface="Lato"/>
              <a:ea typeface="Lato"/>
              <a:cs typeface="Lato"/>
              <a:sym typeface="Lato"/>
            </a:endParaRPr>
          </a:p>
        </p:txBody>
      </p:sp>
      <p:sp>
        <p:nvSpPr>
          <p:cNvPr id="165" name="Google Shape;165;p27"/>
          <p:cNvSpPr txBox="1"/>
          <p:nvPr/>
        </p:nvSpPr>
        <p:spPr>
          <a:xfrm>
            <a:off x="816700" y="2300175"/>
            <a:ext cx="7114500" cy="1961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Highly maintainable and testable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Loosely coupled</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Independently deployable</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Organized around business capabilities</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Owned by a small team</a:t>
            </a:r>
            <a:br>
              <a:rPr b="0" i="0" lang="en" sz="1600" u="none" cap="none" strike="noStrike">
                <a:solidFill>
                  <a:srgbClr val="000000"/>
                </a:solidFill>
                <a:latin typeface="Arial"/>
                <a:ea typeface="Arial"/>
                <a:cs typeface="Arial"/>
                <a:sym typeface="Arial"/>
              </a:rPr>
            </a:br>
            <a:br>
              <a:rPr b="0" i="0" lang="en" sz="1600" u="none" cap="none" strike="noStrike">
                <a:solidFill>
                  <a:srgbClr val="000000"/>
                </a:solidFill>
                <a:latin typeface="Arial"/>
                <a:ea typeface="Arial"/>
                <a:cs typeface="Arial"/>
                <a:sym typeface="Arial"/>
              </a:rPr>
            </a:br>
            <a:r>
              <a:rPr b="0" i="0" lang="en" sz="1600" u="none" cap="none" strike="noStrike">
                <a:solidFill>
                  <a:srgbClr val="000000"/>
                </a:solidFill>
                <a:latin typeface="Arial"/>
                <a:ea typeface="Arial"/>
                <a:cs typeface="Arial"/>
                <a:sym typeface="Arial"/>
              </a:rPr>
              <a:t>Read more - </a:t>
            </a:r>
            <a:r>
              <a:rPr b="0" i="0" lang="en" sz="1600" u="sng" cap="none" strike="noStrike">
                <a:solidFill>
                  <a:schemeClr val="hlink"/>
                </a:solidFill>
                <a:latin typeface="Arial"/>
                <a:ea typeface="Arial"/>
                <a:cs typeface="Arial"/>
                <a:sym typeface="Arial"/>
                <a:hlinkClick r:id="rId4"/>
              </a:rPr>
              <a:t>https://microservices.io/</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62325" y="1593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Microservices</a:t>
            </a:r>
            <a:endParaRPr b="1" sz="5000">
              <a:solidFill>
                <a:srgbClr val="9900FF"/>
              </a:solidFill>
              <a:latin typeface="Lato"/>
              <a:ea typeface="Lato"/>
              <a:cs typeface="Lato"/>
              <a:sym typeface="Lato"/>
            </a:endParaRPr>
          </a:p>
        </p:txBody>
      </p:sp>
      <p:pic>
        <p:nvPicPr>
          <p:cNvPr id="171" name="Google Shape;171;p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72" name="Google Shape;172;p28"/>
          <p:cNvPicPr preferRelativeResize="0"/>
          <p:nvPr/>
        </p:nvPicPr>
        <p:blipFill rotWithShape="1">
          <a:blip r:embed="rId4">
            <a:alphaModFix/>
          </a:blip>
          <a:srcRect b="0" l="0" r="0" t="0"/>
          <a:stretch/>
        </p:blipFill>
        <p:spPr>
          <a:xfrm>
            <a:off x="1955638" y="1069025"/>
            <a:ext cx="5133975"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109B32"/>
                </a:solidFill>
                <a:latin typeface="Lato"/>
                <a:ea typeface="Lato"/>
                <a:cs typeface="Lato"/>
                <a:sym typeface="Lato"/>
              </a:rPr>
              <a:t>Why API Testing?</a:t>
            </a:r>
            <a:endParaRPr b="1" sz="5000">
              <a:solidFill>
                <a:srgbClr val="109B32"/>
              </a:solidFill>
              <a:latin typeface="Lato"/>
              <a:ea typeface="Lato"/>
              <a:cs typeface="Lato"/>
              <a:sym typeface="Lato"/>
            </a:endParaRPr>
          </a:p>
        </p:txBody>
      </p:sp>
      <p:pic>
        <p:nvPicPr>
          <p:cNvPr id="178" name="Google Shape;178;p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9" name="Google Shape;179;p29"/>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UI Testing is costly.</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API Testing is easy and can caught early  Bugs.</a:t>
            </a:r>
            <a:endParaRPr b="1" i="0" sz="2000" u="none" cap="none" strike="noStrike">
              <a:solidFill>
                <a:srgbClr val="666666"/>
              </a:solidFill>
              <a:latin typeface="Lato"/>
              <a:ea typeface="Lato"/>
              <a:cs typeface="Lato"/>
              <a:sym typeface="Lato"/>
            </a:endParaRPr>
          </a:p>
        </p:txBody>
      </p:sp>
      <p:pic>
        <p:nvPicPr>
          <p:cNvPr id="180" name="Google Shape;180;p29"/>
          <p:cNvPicPr preferRelativeResize="0"/>
          <p:nvPr/>
        </p:nvPicPr>
        <p:blipFill rotWithShape="1">
          <a:blip r:embed="rId4">
            <a:alphaModFix/>
          </a:blip>
          <a:srcRect b="0" l="0" r="0" t="0"/>
          <a:stretch/>
        </p:blipFill>
        <p:spPr>
          <a:xfrm>
            <a:off x="2413409" y="2094450"/>
            <a:ext cx="4317174" cy="2571749"/>
          </a:xfrm>
          <a:prstGeom prst="rect">
            <a:avLst/>
          </a:prstGeom>
          <a:noFill/>
          <a:ln>
            <a:noFill/>
          </a:ln>
        </p:spPr>
      </p:pic>
      <p:sp>
        <p:nvSpPr>
          <p:cNvPr id="181" name="Google Shape;181;p29"/>
          <p:cNvSpPr txBox="1"/>
          <p:nvPr>
            <p:ph type="title"/>
          </p:nvPr>
        </p:nvSpPr>
        <p:spPr>
          <a:xfrm>
            <a:off x="262325" y="1593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Why API Testing?</a:t>
            </a:r>
            <a:endParaRPr b="1" sz="5000">
              <a:solidFill>
                <a:srgbClr val="9900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1675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API ?</a:t>
            </a:r>
            <a:endParaRPr b="1" sz="5000">
              <a:solidFill>
                <a:srgbClr val="9900FF"/>
              </a:solidFill>
              <a:latin typeface="Lato"/>
              <a:ea typeface="Lato"/>
              <a:cs typeface="Lato"/>
              <a:sym typeface="Lato"/>
            </a:endParaRPr>
          </a:p>
        </p:txBody>
      </p:sp>
      <p:pic>
        <p:nvPicPr>
          <p:cNvPr id="187" name="Google Shape;187;p3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8" name="Google Shape;188;p30"/>
          <p:cNvSpPr txBox="1"/>
          <p:nvPr/>
        </p:nvSpPr>
        <p:spPr>
          <a:xfrm>
            <a:off x="748900" y="1094525"/>
            <a:ext cx="7604100" cy="559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API stands for the Application Programming Interface,</a:t>
            </a:r>
            <a:endParaRPr b="1" i="0" sz="2000" u="none" cap="none" strike="noStrike">
              <a:solidFill>
                <a:srgbClr val="666666"/>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pic>
        <p:nvPicPr>
          <p:cNvPr id="189" name="Google Shape;189;p30"/>
          <p:cNvPicPr preferRelativeResize="0"/>
          <p:nvPr/>
        </p:nvPicPr>
        <p:blipFill rotWithShape="1">
          <a:blip r:embed="rId4">
            <a:alphaModFix/>
          </a:blip>
          <a:srcRect b="0" l="0" r="0" t="17505"/>
          <a:stretch/>
        </p:blipFill>
        <p:spPr>
          <a:xfrm>
            <a:off x="1724475" y="1739223"/>
            <a:ext cx="5810250" cy="272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1592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API ?</a:t>
            </a:r>
            <a:endParaRPr b="1" sz="5000">
              <a:solidFill>
                <a:srgbClr val="9900FF"/>
              </a:solidFill>
              <a:latin typeface="Lato"/>
              <a:ea typeface="Lato"/>
              <a:cs typeface="Lato"/>
              <a:sym typeface="Lato"/>
            </a:endParaRPr>
          </a:p>
        </p:txBody>
      </p:sp>
      <p:pic>
        <p:nvPicPr>
          <p:cNvPr id="195" name="Google Shape;195;p3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6" name="Google Shape;196;p31"/>
          <p:cNvSpPr txBox="1"/>
          <p:nvPr/>
        </p:nvSpPr>
        <p:spPr>
          <a:xfrm>
            <a:off x="748900" y="1094525"/>
            <a:ext cx="7604100" cy="1056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Basically </a:t>
            </a:r>
            <a:r>
              <a:rPr b="1" i="0" lang="en" sz="2000" u="none" cap="none" strike="noStrike">
                <a:solidFill>
                  <a:srgbClr val="666666"/>
                </a:solidFill>
                <a:highlight>
                  <a:srgbClr val="FFFF00"/>
                </a:highlight>
                <a:latin typeface="Lato"/>
                <a:ea typeface="Lato"/>
                <a:cs typeface="Lato"/>
                <a:sym typeface="Lato"/>
              </a:rPr>
              <a:t>a collection of functions and procedures</a:t>
            </a:r>
            <a:r>
              <a:rPr b="1" i="0" lang="en" sz="2000" u="none" cap="none" strike="noStrike">
                <a:solidFill>
                  <a:srgbClr val="666666"/>
                </a:solidFill>
                <a:latin typeface="Lato"/>
                <a:ea typeface="Lato"/>
                <a:cs typeface="Lato"/>
                <a:sym typeface="Lato"/>
              </a:rPr>
              <a:t> which allows us to communicate two applications or libraries.</a:t>
            </a:r>
            <a:endParaRPr b="1" i="0" sz="2000" u="none" cap="none" strike="noStrike">
              <a:solidFill>
                <a:srgbClr val="666666"/>
              </a:solidFill>
              <a:latin typeface="Lato"/>
              <a:ea typeface="Lato"/>
              <a:cs typeface="Lato"/>
              <a:sym typeface="Lato"/>
            </a:endParaRPr>
          </a:p>
          <a:p>
            <a:pPr indent="0" lvl="0" marL="9144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pic>
        <p:nvPicPr>
          <p:cNvPr id="197" name="Google Shape;197;p31"/>
          <p:cNvPicPr preferRelativeResize="0"/>
          <p:nvPr/>
        </p:nvPicPr>
        <p:blipFill rotWithShape="1">
          <a:blip r:embed="rId4">
            <a:alphaModFix/>
          </a:blip>
          <a:srcRect b="0" l="0" r="0" t="0"/>
          <a:stretch/>
        </p:blipFill>
        <p:spPr>
          <a:xfrm>
            <a:off x="2064650" y="1950425"/>
            <a:ext cx="5143850" cy="271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103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Agenda of Session</a:t>
            </a:r>
            <a:endParaRPr b="1" sz="5000">
              <a:solidFill>
                <a:srgbClr val="FF0000"/>
              </a:solidFill>
              <a:highlight>
                <a:srgbClr val="FCE5CD"/>
              </a:highlight>
              <a:latin typeface="Lato"/>
              <a:ea typeface="Lato"/>
              <a:cs typeface="Lato"/>
              <a:sym typeface="Lato"/>
            </a:endParaRPr>
          </a:p>
        </p:txBody>
      </p:sp>
      <p:sp>
        <p:nvSpPr>
          <p:cNvPr id="68" name="Google Shape;68;p14"/>
          <p:cNvSpPr txBox="1"/>
          <p:nvPr/>
        </p:nvSpPr>
        <p:spPr>
          <a:xfrm>
            <a:off x="857250" y="1009250"/>
            <a:ext cx="7932900" cy="35685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Who should learn API Testing</a:t>
            </a:r>
            <a:endParaRPr b="1" sz="1900">
              <a:solidFill>
                <a:srgbClr val="666666"/>
              </a:solidFill>
              <a:highlight>
                <a:srgbClr val="FFF2CC"/>
              </a:highlight>
              <a:latin typeface="Lato"/>
              <a:ea typeface="Lato"/>
              <a:cs typeface="Lato"/>
              <a:sym typeface="Lato"/>
            </a:endParaRPr>
          </a:p>
          <a:p>
            <a:pPr indent="-349250" lvl="0" marL="45720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Why We should Learn API Testing?</a:t>
            </a:r>
            <a:endParaRPr b="1" sz="1900">
              <a:solidFill>
                <a:srgbClr val="666666"/>
              </a:solidFill>
              <a:highlight>
                <a:srgbClr val="FFF2CC"/>
              </a:highlight>
              <a:latin typeface="Lato"/>
              <a:ea typeface="Lato"/>
              <a:cs typeface="Lato"/>
              <a:sym typeface="Lato"/>
            </a:endParaRPr>
          </a:p>
          <a:p>
            <a:pPr indent="-349250" lvl="0" marL="45720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What is API?</a:t>
            </a:r>
            <a:endParaRPr b="1" sz="1900">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What is API Testing?</a:t>
            </a:r>
            <a:endParaRPr b="1" sz="1900">
              <a:solidFill>
                <a:srgbClr val="666666"/>
              </a:solidFill>
              <a:highlight>
                <a:srgbClr val="FFF2CC"/>
              </a:highlight>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Types of APIs</a:t>
            </a:r>
            <a:endParaRPr b="1" sz="1900">
              <a:solidFill>
                <a:srgbClr val="666666"/>
              </a:solidFill>
              <a:highlight>
                <a:srgbClr val="FFF2CC"/>
              </a:highlight>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SOAP Vs REST</a:t>
            </a:r>
            <a:endParaRPr b="1" sz="1900">
              <a:solidFill>
                <a:srgbClr val="666666"/>
              </a:solidFill>
              <a:highlight>
                <a:srgbClr val="FFF2CC"/>
              </a:highlight>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What To Test in APIs?</a:t>
            </a:r>
            <a:endParaRPr b="1" sz="1900">
              <a:solidFill>
                <a:srgbClr val="666666"/>
              </a:solidFill>
              <a:highlight>
                <a:srgbClr val="FFF2CC"/>
              </a:highlight>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lang="en" sz="1900">
                <a:solidFill>
                  <a:srgbClr val="666666"/>
                </a:solidFill>
                <a:highlight>
                  <a:srgbClr val="FFF2CC"/>
                </a:highlight>
                <a:latin typeface="Lato"/>
                <a:ea typeface="Lato"/>
                <a:cs typeface="Lato"/>
                <a:sym typeface="Lato"/>
              </a:rPr>
              <a:t>Manual Testing Concepts to Design API Test cases.</a:t>
            </a:r>
            <a:endParaRPr b="1" sz="1900">
              <a:solidFill>
                <a:srgbClr val="666666"/>
              </a:solidFill>
              <a:highlight>
                <a:srgbClr val="FFF2CC"/>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1000"/>
                                        <p:tgtEl>
                                          <p:spTgt spid="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1" st="1"/>
                                            </p:txEl>
                                          </p:spTgt>
                                        </p:tgtEl>
                                        <p:attrNameLst>
                                          <p:attrName>style.visibility</p:attrName>
                                        </p:attrNameLst>
                                      </p:cBhvr>
                                      <p:to>
                                        <p:strVal val="visible"/>
                                      </p:to>
                                    </p:set>
                                    <p:animEffect filter="fade" transition="in">
                                      <p:cBhvr>
                                        <p:cTn dur="1000"/>
                                        <p:tgtEl>
                                          <p:spTgt spid="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2" st="2"/>
                                            </p:txEl>
                                          </p:spTgt>
                                        </p:tgtEl>
                                        <p:attrNameLst>
                                          <p:attrName>style.visibility</p:attrName>
                                        </p:attrNameLst>
                                      </p:cBhvr>
                                      <p:to>
                                        <p:strVal val="visible"/>
                                      </p:to>
                                    </p:set>
                                    <p:animEffect filter="fade" transition="in">
                                      <p:cBhvr>
                                        <p:cTn dur="1000"/>
                                        <p:tgtEl>
                                          <p:spTgt spid="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3" st="3"/>
                                            </p:txEl>
                                          </p:spTgt>
                                        </p:tgtEl>
                                        <p:attrNameLst>
                                          <p:attrName>style.visibility</p:attrName>
                                        </p:attrNameLst>
                                      </p:cBhvr>
                                      <p:to>
                                        <p:strVal val="visible"/>
                                      </p:to>
                                    </p:set>
                                    <p:animEffect filter="fade" transition="in">
                                      <p:cBhvr>
                                        <p:cTn dur="1000"/>
                                        <p:tgtEl>
                                          <p:spTgt spid="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4" st="4"/>
                                            </p:txEl>
                                          </p:spTgt>
                                        </p:tgtEl>
                                        <p:attrNameLst>
                                          <p:attrName>style.visibility</p:attrName>
                                        </p:attrNameLst>
                                      </p:cBhvr>
                                      <p:to>
                                        <p:strVal val="visible"/>
                                      </p:to>
                                    </p:set>
                                    <p:animEffect filter="fade" transition="in">
                                      <p:cBhvr>
                                        <p:cTn dur="1000"/>
                                        <p:tgtEl>
                                          <p:spTgt spid="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5" st="5"/>
                                            </p:txEl>
                                          </p:spTgt>
                                        </p:tgtEl>
                                        <p:attrNameLst>
                                          <p:attrName>style.visibility</p:attrName>
                                        </p:attrNameLst>
                                      </p:cBhvr>
                                      <p:to>
                                        <p:strVal val="visible"/>
                                      </p:to>
                                    </p:set>
                                    <p:animEffect filter="fade" transition="in">
                                      <p:cBhvr>
                                        <p:cTn dur="1000"/>
                                        <p:tgtEl>
                                          <p:spTgt spid="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6" st="6"/>
                                            </p:txEl>
                                          </p:spTgt>
                                        </p:tgtEl>
                                        <p:attrNameLst>
                                          <p:attrName>style.visibility</p:attrName>
                                        </p:attrNameLst>
                                      </p:cBhvr>
                                      <p:to>
                                        <p:strVal val="visible"/>
                                      </p:to>
                                    </p:set>
                                    <p:animEffect filter="fade" transition="in">
                                      <p:cBhvr>
                                        <p:cTn dur="1000"/>
                                        <p:tgtEl>
                                          <p:spTgt spid="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xEl>
                                              <p:pRg end="7" st="7"/>
                                            </p:txEl>
                                          </p:spTgt>
                                        </p:tgtEl>
                                        <p:attrNameLst>
                                          <p:attrName>style.visibility</p:attrName>
                                        </p:attrNameLst>
                                      </p:cBhvr>
                                      <p:to>
                                        <p:strVal val="visible"/>
                                      </p:to>
                                    </p:set>
                                    <p:animEffect filter="fade" transition="in">
                                      <p:cBhvr>
                                        <p:cTn dur="1000"/>
                                        <p:tgtEl>
                                          <p:spTgt spid="6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444250" y="3074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900">
                <a:solidFill>
                  <a:srgbClr val="9900FF"/>
                </a:solidFill>
                <a:latin typeface="Lato"/>
                <a:ea typeface="Lato"/>
                <a:cs typeface="Lato"/>
                <a:sym typeface="Lato"/>
              </a:rPr>
              <a:t>What are differences between API Testing and Unit Testing?</a:t>
            </a:r>
            <a:endParaRPr b="1" sz="3900">
              <a:solidFill>
                <a:srgbClr val="9900FF"/>
              </a:solidFill>
              <a:latin typeface="Lato"/>
              <a:ea typeface="Lato"/>
              <a:cs typeface="Lato"/>
              <a:sym typeface="Lato"/>
            </a:endParaRPr>
          </a:p>
        </p:txBody>
      </p:sp>
      <p:pic>
        <p:nvPicPr>
          <p:cNvPr id="203" name="Google Shape;203;p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4" name="Google Shape;204;p32"/>
          <p:cNvPicPr preferRelativeResize="0"/>
          <p:nvPr/>
        </p:nvPicPr>
        <p:blipFill rotWithShape="1">
          <a:blip r:embed="rId4">
            <a:alphaModFix/>
          </a:blip>
          <a:srcRect b="0" l="0" r="0" t="0"/>
          <a:stretch/>
        </p:blipFill>
        <p:spPr>
          <a:xfrm>
            <a:off x="1728600" y="1574425"/>
            <a:ext cx="6143625" cy="3095625"/>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44625" y="584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API Vs Web Service</a:t>
            </a:r>
            <a:endParaRPr b="1" sz="5000">
              <a:solidFill>
                <a:srgbClr val="9900FF"/>
              </a:solidFill>
              <a:latin typeface="Lato"/>
              <a:ea typeface="Lato"/>
              <a:cs typeface="Lato"/>
              <a:sym typeface="Lato"/>
            </a:endParaRPr>
          </a:p>
        </p:txBody>
      </p:sp>
      <p:pic>
        <p:nvPicPr>
          <p:cNvPr id="210" name="Google Shape;210;p3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1" name="Google Shape;211;p33"/>
          <p:cNvSpPr txBox="1"/>
          <p:nvPr/>
        </p:nvSpPr>
        <p:spPr>
          <a:xfrm>
            <a:off x="894225" y="987550"/>
            <a:ext cx="7604100" cy="34236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50000"/>
              </a:lnSpc>
              <a:spcBef>
                <a:spcPts val="0"/>
              </a:spcBef>
              <a:spcAft>
                <a:spcPts val="0"/>
              </a:spcAft>
              <a:buClr>
                <a:srgbClr val="666666"/>
              </a:buClr>
              <a:buSzPts val="2500"/>
              <a:buFont typeface="Lato"/>
              <a:buChar char="●"/>
            </a:pPr>
            <a:r>
              <a:rPr b="1" i="0" lang="en" sz="2500" u="none" cap="none" strike="noStrike">
                <a:solidFill>
                  <a:srgbClr val="666666"/>
                </a:solidFill>
                <a:highlight>
                  <a:srgbClr val="FFFF00"/>
                </a:highlight>
                <a:latin typeface="Lato"/>
                <a:ea typeface="Lato"/>
                <a:cs typeface="Lato"/>
                <a:sym typeface="Lato"/>
              </a:rPr>
              <a:t>All Web Services are API</a:t>
            </a:r>
            <a:r>
              <a:rPr b="1" i="0" lang="en" sz="2500" u="none" cap="none" strike="noStrike">
                <a:solidFill>
                  <a:srgbClr val="666666"/>
                </a:solidFill>
                <a:latin typeface="Lato"/>
                <a:ea typeface="Lato"/>
                <a:cs typeface="Lato"/>
                <a:sym typeface="Lato"/>
              </a:rPr>
              <a:t>, But All APIs are not web services.</a:t>
            </a:r>
            <a:endParaRPr b="1" i="0" sz="2500" u="none" cap="none" strike="noStrike">
              <a:solidFill>
                <a:srgbClr val="666666"/>
              </a:solidFill>
              <a:latin typeface="Lato"/>
              <a:ea typeface="Lato"/>
              <a:cs typeface="Lato"/>
              <a:sym typeface="Lato"/>
            </a:endParaRPr>
          </a:p>
          <a:p>
            <a:pPr indent="-387350" lvl="0" marL="457200" marR="0" rtl="0" algn="l">
              <a:lnSpc>
                <a:spcPct val="150000"/>
              </a:lnSpc>
              <a:spcBef>
                <a:spcPts val="0"/>
              </a:spcBef>
              <a:spcAft>
                <a:spcPts val="0"/>
              </a:spcAft>
              <a:buClr>
                <a:srgbClr val="666666"/>
              </a:buClr>
              <a:buSzPts val="2500"/>
              <a:buFont typeface="Lato"/>
              <a:buChar char="●"/>
            </a:pPr>
            <a:r>
              <a:rPr b="1" i="0" lang="en" sz="2500" u="none" cap="none" strike="noStrike">
                <a:solidFill>
                  <a:srgbClr val="666666"/>
                </a:solidFill>
                <a:latin typeface="Lato"/>
                <a:ea typeface="Lato"/>
                <a:cs typeface="Lato"/>
                <a:sym typeface="Lato"/>
              </a:rPr>
              <a:t>Web Services uses Three Styles, REST, XML-RPC, SOAP</a:t>
            </a:r>
            <a:endParaRPr b="1" i="0" sz="2500" u="none" cap="none" strike="noStrike">
              <a:solidFill>
                <a:srgbClr val="666666"/>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109B32"/>
                </a:solidFill>
                <a:latin typeface="Lato"/>
                <a:ea typeface="Lato"/>
                <a:cs typeface="Lato"/>
                <a:sym typeface="Lato"/>
              </a:rPr>
              <a:t>Type of APIs :</a:t>
            </a:r>
            <a:endParaRPr b="1" sz="5000">
              <a:solidFill>
                <a:srgbClr val="109B32"/>
              </a:solidFill>
              <a:latin typeface="Lato"/>
              <a:ea typeface="Lato"/>
              <a:cs typeface="Lato"/>
              <a:sym typeface="Lato"/>
            </a:endParaRPr>
          </a:p>
        </p:txBody>
      </p:sp>
      <p:pic>
        <p:nvPicPr>
          <p:cNvPr id="217" name="Google Shape;217;p3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8" name="Google Shape;218;p34"/>
          <p:cNvSpPr txBox="1"/>
          <p:nvPr/>
        </p:nvSpPr>
        <p:spPr>
          <a:xfrm>
            <a:off x="748900" y="1094525"/>
            <a:ext cx="7604100" cy="34236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highlight>
                  <a:srgbClr val="FFFF00"/>
                </a:highlight>
                <a:latin typeface="Lato"/>
                <a:ea typeface="Lato"/>
                <a:cs typeface="Lato"/>
                <a:sym typeface="Lato"/>
              </a:rPr>
              <a:t>We are going to Learn REST API Testing.</a:t>
            </a:r>
            <a:endParaRPr b="1" i="0" sz="2000" u="none" cap="none" strike="noStrike">
              <a:solidFill>
                <a:srgbClr val="666666"/>
              </a:solidFill>
              <a:highlight>
                <a:srgbClr val="FFFF00"/>
              </a:highlight>
              <a:latin typeface="Lato"/>
              <a:ea typeface="Lato"/>
              <a:cs typeface="Lato"/>
              <a:sym typeface="Lato"/>
            </a:endParaRPr>
          </a:p>
        </p:txBody>
      </p:sp>
      <p:pic>
        <p:nvPicPr>
          <p:cNvPr id="219" name="Google Shape;219;p34"/>
          <p:cNvPicPr preferRelativeResize="0"/>
          <p:nvPr/>
        </p:nvPicPr>
        <p:blipFill rotWithShape="1">
          <a:blip r:embed="rId4">
            <a:alphaModFix/>
          </a:blip>
          <a:srcRect b="5523" l="2198" r="3041" t="4950"/>
          <a:stretch/>
        </p:blipFill>
        <p:spPr>
          <a:xfrm>
            <a:off x="2263150" y="1802275"/>
            <a:ext cx="4756699" cy="259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37450" y="18094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a:t>
            </a:r>
            <a:endParaRPr b="1" sz="5000">
              <a:solidFill>
                <a:srgbClr val="9900FF"/>
              </a:solidFill>
              <a:latin typeface="Lato"/>
              <a:ea typeface="Lato"/>
              <a:cs typeface="Lato"/>
              <a:sym typeface="Lato"/>
            </a:endParaRPr>
          </a:p>
        </p:txBody>
      </p:sp>
      <p:pic>
        <p:nvPicPr>
          <p:cNvPr id="225" name="Google Shape;225;p3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a:t>
            </a:r>
            <a:endParaRPr b="1" sz="5000">
              <a:solidFill>
                <a:srgbClr val="9900FF"/>
              </a:solidFill>
              <a:latin typeface="Lato"/>
              <a:ea typeface="Lato"/>
              <a:cs typeface="Lato"/>
              <a:sym typeface="Lato"/>
            </a:endParaRPr>
          </a:p>
        </p:txBody>
      </p:sp>
      <p:pic>
        <p:nvPicPr>
          <p:cNvPr id="231" name="Google Shape;231;p3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32" name="Google Shape;232;p36"/>
          <p:cNvSpPr txBox="1"/>
          <p:nvPr/>
        </p:nvSpPr>
        <p:spPr>
          <a:xfrm>
            <a:off x="894225" y="1621300"/>
            <a:ext cx="7604100" cy="2386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SOAP is an acronym for Simple Object Access Protocol.</a:t>
            </a:r>
            <a:endParaRPr b="1" sz="2000">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It is an</a:t>
            </a:r>
            <a:r>
              <a:rPr b="1" lang="en" sz="2000">
                <a:solidFill>
                  <a:srgbClr val="666666"/>
                </a:solidFill>
                <a:highlight>
                  <a:srgbClr val="FFFF00"/>
                </a:highlight>
                <a:latin typeface="Lato"/>
                <a:ea typeface="Lato"/>
                <a:cs typeface="Lato"/>
                <a:sym typeface="Lato"/>
              </a:rPr>
              <a:t> XML-based messaging protocol </a:t>
            </a:r>
            <a:r>
              <a:rPr b="1" lang="en" sz="2000">
                <a:solidFill>
                  <a:srgbClr val="666666"/>
                </a:solidFill>
                <a:latin typeface="Lato"/>
                <a:ea typeface="Lato"/>
                <a:cs typeface="Lato"/>
                <a:sym typeface="Lato"/>
              </a:rPr>
              <a:t>for exchanging information among computers. </a:t>
            </a:r>
            <a:endParaRPr b="1" sz="2000">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SOAP is an application of the XML specification.</a:t>
            </a:r>
            <a:endParaRPr b="1" sz="2000">
              <a:solidFill>
                <a:srgbClr val="666666"/>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a:t>
            </a:r>
            <a:endParaRPr b="1" sz="5000">
              <a:solidFill>
                <a:srgbClr val="9900FF"/>
              </a:solidFill>
              <a:latin typeface="Lato"/>
              <a:ea typeface="Lato"/>
              <a:cs typeface="Lato"/>
              <a:sym typeface="Lato"/>
            </a:endParaRPr>
          </a:p>
        </p:txBody>
      </p:sp>
      <p:pic>
        <p:nvPicPr>
          <p:cNvPr id="238" name="Google Shape;238;p3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39" name="Google Shape;239;p37"/>
          <p:cNvSpPr txBox="1"/>
          <p:nvPr/>
        </p:nvSpPr>
        <p:spPr>
          <a:xfrm>
            <a:off x="311700" y="1338975"/>
            <a:ext cx="8935200" cy="2308800"/>
          </a:xfrm>
          <a:prstGeom prst="rect">
            <a:avLst/>
          </a:prstGeom>
          <a:noFill/>
          <a:ln>
            <a:noFill/>
          </a:ln>
        </p:spPr>
        <p:txBody>
          <a:bodyPr anchorCtr="0" anchor="t" bIns="91425" lIns="91425" spcFirstLastPara="1" rIns="91425" wrap="square" tIns="91425">
            <a:spAutoFit/>
          </a:bodyPr>
          <a:lstStyle/>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highlight>
                  <a:srgbClr val="FFFF00"/>
                </a:highlight>
                <a:latin typeface="Nunito"/>
                <a:ea typeface="Nunito"/>
                <a:cs typeface="Nunito"/>
                <a:sym typeface="Nunito"/>
              </a:rPr>
              <a:t>SOAP is a communication protocol designed to communicate via Internet.</a:t>
            </a:r>
            <a:endParaRPr sz="1200">
              <a:solidFill>
                <a:schemeClr val="dk1"/>
              </a:solidFill>
              <a:highlight>
                <a:srgbClr val="FFFF00"/>
              </a:highlight>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highlight>
                  <a:srgbClr val="FFFF00"/>
                </a:highlight>
                <a:latin typeface="Nunito"/>
                <a:ea typeface="Nunito"/>
                <a:cs typeface="Nunito"/>
                <a:sym typeface="Nunito"/>
              </a:rPr>
              <a:t>SOAP can extend HTTP for XML messaging.</a:t>
            </a:r>
            <a:endParaRPr sz="1200">
              <a:solidFill>
                <a:schemeClr val="dk1"/>
              </a:solidFill>
              <a:highlight>
                <a:srgbClr val="FFFF00"/>
              </a:highlight>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provides </a:t>
            </a:r>
            <a:r>
              <a:rPr b="1" lang="en" sz="1200">
                <a:solidFill>
                  <a:schemeClr val="dk1"/>
                </a:solidFill>
                <a:latin typeface="Nunito"/>
                <a:ea typeface="Nunito"/>
                <a:cs typeface="Nunito"/>
                <a:sym typeface="Nunito"/>
              </a:rPr>
              <a:t>data transport for Web services.</a:t>
            </a:r>
            <a:endParaRPr b="1"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can exchange complete documents or call a remote procedure.</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can be used for broadcasting a message.</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is platform- and language-independent.</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is the XML way of defining what information is sent and how.</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enables client applications to easily connect to remote services and invoke remote methods</a:t>
            </a:r>
            <a:endParaRPr sz="1200">
              <a:solidFill>
                <a:schemeClr val="dk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a:t>
            </a:r>
            <a:endParaRPr b="1" sz="5000">
              <a:solidFill>
                <a:srgbClr val="9900FF"/>
              </a:solidFill>
              <a:latin typeface="Lato"/>
              <a:ea typeface="Lato"/>
              <a:cs typeface="Lato"/>
              <a:sym typeface="Lato"/>
            </a:endParaRPr>
          </a:p>
        </p:txBody>
      </p:sp>
      <p:pic>
        <p:nvPicPr>
          <p:cNvPr id="245" name="Google Shape;245;p3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46" name="Google Shape;246;p38"/>
          <p:cNvSpPr txBox="1"/>
          <p:nvPr/>
        </p:nvSpPr>
        <p:spPr>
          <a:xfrm>
            <a:off x="311700" y="1338975"/>
            <a:ext cx="8935200" cy="2308800"/>
          </a:xfrm>
          <a:prstGeom prst="rect">
            <a:avLst/>
          </a:prstGeom>
          <a:noFill/>
          <a:ln>
            <a:noFill/>
          </a:ln>
        </p:spPr>
        <p:txBody>
          <a:bodyPr anchorCtr="0" anchor="t" bIns="91425" lIns="91425" spcFirstLastPara="1" rIns="91425" wrap="square" tIns="91425">
            <a:spAutoFit/>
          </a:bodyPr>
          <a:lstStyle/>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is a communication protocol designed to communicate via Internet.</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can extend HTTP for XML messaging.</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provides data transport for Web services.</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can exchange complete documents or call a remote procedure.</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can be used for broadcasting a message.</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is platform- and language-independent.</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is the XML way of defining what information is sent and how.</a:t>
            </a:r>
            <a:endParaRPr sz="1200">
              <a:solidFill>
                <a:schemeClr val="dk1"/>
              </a:solidFill>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SOAP enables client applications to easily connect to remote services and invoke remote methods</a:t>
            </a:r>
            <a:endParaRPr sz="1200">
              <a:solidFill>
                <a:schemeClr val="dk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1614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a:t>
            </a:r>
            <a:endParaRPr b="1" sz="5000">
              <a:solidFill>
                <a:srgbClr val="9900FF"/>
              </a:solidFill>
              <a:latin typeface="Lato"/>
              <a:ea typeface="Lato"/>
              <a:cs typeface="Lato"/>
              <a:sym typeface="Lato"/>
            </a:endParaRPr>
          </a:p>
        </p:txBody>
      </p:sp>
      <p:pic>
        <p:nvPicPr>
          <p:cNvPr id="252" name="Google Shape;252;p3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53" name="Google Shape;253;p39"/>
          <p:cNvPicPr preferRelativeResize="0"/>
          <p:nvPr/>
        </p:nvPicPr>
        <p:blipFill>
          <a:blip r:embed="rId4">
            <a:alphaModFix/>
          </a:blip>
          <a:stretch>
            <a:fillRect/>
          </a:stretch>
        </p:blipFill>
        <p:spPr>
          <a:xfrm>
            <a:off x="936700" y="827375"/>
            <a:ext cx="7844107" cy="3738850"/>
          </a:xfrm>
          <a:prstGeom prst="rect">
            <a:avLst/>
          </a:prstGeom>
          <a:noFill/>
          <a:ln>
            <a:noFill/>
          </a:ln>
        </p:spPr>
      </p:pic>
      <p:sp>
        <p:nvSpPr>
          <p:cNvPr id="254" name="Google Shape;254;p39"/>
          <p:cNvSpPr txBox="1"/>
          <p:nvPr/>
        </p:nvSpPr>
        <p:spPr>
          <a:xfrm>
            <a:off x="3766100" y="3914300"/>
            <a:ext cx="501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https://documenter.getpostman.com/view/611814/2s93Y5Pewv</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476425" y="18225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REST API?</a:t>
            </a:r>
            <a:endParaRPr b="1" sz="5000">
              <a:solidFill>
                <a:srgbClr val="9900FF"/>
              </a:solidFill>
              <a:latin typeface="Lato"/>
              <a:ea typeface="Lato"/>
              <a:cs typeface="Lato"/>
              <a:sym typeface="Lato"/>
            </a:endParaRPr>
          </a:p>
        </p:txBody>
      </p:sp>
      <p:pic>
        <p:nvPicPr>
          <p:cNvPr id="260" name="Google Shape;260;p4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REST API?</a:t>
            </a:r>
            <a:endParaRPr b="1" sz="5000">
              <a:solidFill>
                <a:srgbClr val="9900FF"/>
              </a:solidFill>
              <a:latin typeface="Lato"/>
              <a:ea typeface="Lato"/>
              <a:cs typeface="Lato"/>
              <a:sym typeface="Lato"/>
            </a:endParaRPr>
          </a:p>
        </p:txBody>
      </p:sp>
      <p:pic>
        <p:nvPicPr>
          <p:cNvPr id="266" name="Google Shape;266;p4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67" name="Google Shape;267;p41"/>
          <p:cNvSpPr txBox="1"/>
          <p:nvPr/>
        </p:nvSpPr>
        <p:spPr>
          <a:xfrm>
            <a:off x="715950" y="1378500"/>
            <a:ext cx="7604100" cy="2386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REST is an acronym for REpresentational State Transfer.</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The REST architectural style describes six constraints. </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These constraints, put on the architecture, were initially communicated by Roy Fielding in his doctoral dissertation and defines the basis of RESTful-style.</a:t>
            </a:r>
            <a:endParaRPr b="1" i="0" sz="2000" u="none" cap="none" strike="noStrike">
              <a:solidFill>
                <a:srgbClr val="666666"/>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69600" y="232575"/>
            <a:ext cx="8520600" cy="193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Before We Start…..</a:t>
            </a:r>
            <a:endParaRPr b="1" sz="3800">
              <a:solidFill>
                <a:srgbClr val="FF0000"/>
              </a:solidFill>
              <a:highlight>
                <a:srgbClr val="FFF2CC"/>
              </a:highlight>
              <a:latin typeface="Nunito"/>
              <a:ea typeface="Nunito"/>
              <a:cs typeface="Nunito"/>
              <a:sym typeface="Nunito"/>
            </a:endParaRPr>
          </a:p>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Join Private Telegram</a:t>
            </a:r>
            <a:endParaRPr b="1" sz="3800">
              <a:solidFill>
                <a:srgbClr val="FF0000"/>
              </a:solidFill>
              <a:highlight>
                <a:srgbClr val="FFF2CC"/>
              </a:highlight>
              <a:latin typeface="Nunito"/>
              <a:ea typeface="Nunito"/>
              <a:cs typeface="Nunito"/>
              <a:sym typeface="Nunito"/>
            </a:endParaRPr>
          </a:p>
        </p:txBody>
      </p:sp>
      <p:sp>
        <p:nvSpPr>
          <p:cNvPr id="74" name="Google Shape;74;p15"/>
          <p:cNvSpPr txBox="1"/>
          <p:nvPr/>
        </p:nvSpPr>
        <p:spPr>
          <a:xfrm>
            <a:off x="440250" y="103240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300">
              <a:latin typeface="Nunito"/>
              <a:ea typeface="Nunito"/>
              <a:cs typeface="Nunito"/>
              <a:sym typeface="Nunito"/>
            </a:endParaRPr>
          </a:p>
        </p:txBody>
      </p:sp>
      <p:sp>
        <p:nvSpPr>
          <p:cNvPr id="75" name="Google Shape;75;p15"/>
          <p:cNvSpPr txBox="1"/>
          <p:nvPr/>
        </p:nvSpPr>
        <p:spPr>
          <a:xfrm>
            <a:off x="1894525" y="2171550"/>
            <a:ext cx="63609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u="sng">
                <a:solidFill>
                  <a:schemeClr val="hlink"/>
                </a:solidFill>
                <a:hlinkClick r:id="rId3"/>
              </a:rPr>
              <a:t>https://sdet.live/apibatch</a:t>
            </a:r>
            <a:endParaRPr sz="4100"/>
          </a:p>
          <a:p>
            <a:pPr indent="0" lvl="0" marL="0" rtl="0" algn="l">
              <a:spcBef>
                <a:spcPts val="0"/>
              </a:spcBef>
              <a:spcAft>
                <a:spcPts val="0"/>
              </a:spcAft>
              <a:buNone/>
            </a:pPr>
            <a:r>
              <a:t/>
            </a:r>
            <a:endParaRPr sz="4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270550" y="2004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REST API?</a:t>
            </a:r>
            <a:endParaRPr b="1" sz="5000">
              <a:solidFill>
                <a:srgbClr val="9900FF"/>
              </a:solidFill>
              <a:latin typeface="Lato"/>
              <a:ea typeface="Lato"/>
              <a:cs typeface="Lato"/>
              <a:sym typeface="Lato"/>
            </a:endParaRPr>
          </a:p>
        </p:txBody>
      </p:sp>
      <p:pic>
        <p:nvPicPr>
          <p:cNvPr id="273" name="Google Shape;273;p4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74" name="Google Shape;274;p42"/>
          <p:cNvSpPr txBox="1"/>
          <p:nvPr/>
        </p:nvSpPr>
        <p:spPr>
          <a:xfrm>
            <a:off x="728800" y="1431925"/>
            <a:ext cx="7604100" cy="1645800"/>
          </a:xfrm>
          <a:prstGeom prst="rect">
            <a:avLst/>
          </a:prstGeom>
          <a:noFill/>
          <a:ln>
            <a:noFill/>
          </a:ln>
        </p:spPr>
        <p:txBody>
          <a:bodyPr anchorCtr="0" anchor="t" bIns="91425" lIns="91425" spcFirstLastPara="1" rIns="91425" wrap="square" tIns="91425">
            <a:noAutofit/>
          </a:bodyPr>
          <a:lstStyle/>
          <a:p>
            <a:pPr indent="-438150" lvl="0" marL="457200" marR="0" rtl="0" algn="l">
              <a:lnSpc>
                <a:spcPct val="150000"/>
              </a:lnSpc>
              <a:spcBef>
                <a:spcPts val="0"/>
              </a:spcBef>
              <a:spcAft>
                <a:spcPts val="0"/>
              </a:spcAft>
              <a:buClr>
                <a:srgbClr val="666666"/>
              </a:buClr>
              <a:buSzPts val="3300"/>
              <a:buFont typeface="Lato"/>
              <a:buChar char="●"/>
            </a:pPr>
            <a:r>
              <a:rPr b="1" i="0" lang="en" sz="3300" u="none" cap="none" strike="noStrike">
                <a:solidFill>
                  <a:srgbClr val="666666"/>
                </a:solidFill>
                <a:latin typeface="Lato"/>
                <a:ea typeface="Lato"/>
                <a:cs typeface="Lato"/>
                <a:sym typeface="Lato"/>
              </a:rPr>
              <a:t>In Simple Terms REST API is nothing but a Design Pattern for Web API</a:t>
            </a:r>
            <a:endParaRPr b="1" i="0" sz="3300" u="none" cap="none" strike="noStrike">
              <a:solidFill>
                <a:srgbClr val="666666"/>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REST Constraints</a:t>
            </a:r>
            <a:endParaRPr b="1" sz="5000">
              <a:solidFill>
                <a:srgbClr val="9900FF"/>
              </a:solidFill>
              <a:latin typeface="Lato"/>
              <a:ea typeface="Lato"/>
              <a:cs typeface="Lato"/>
              <a:sym typeface="Lato"/>
            </a:endParaRPr>
          </a:p>
        </p:txBody>
      </p:sp>
      <p:pic>
        <p:nvPicPr>
          <p:cNvPr id="280" name="Google Shape;280;p4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81" name="Google Shape;281;p43"/>
          <p:cNvSpPr txBox="1"/>
          <p:nvPr/>
        </p:nvSpPr>
        <p:spPr>
          <a:xfrm>
            <a:off x="724225" y="1366100"/>
            <a:ext cx="7604100" cy="261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Uniform Interface</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Stateless</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Cacheable</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highlight>
                  <a:srgbClr val="FFFF00"/>
                </a:highlight>
                <a:latin typeface="Lato"/>
                <a:ea typeface="Lato"/>
                <a:cs typeface="Lato"/>
                <a:sym typeface="Lato"/>
              </a:rPr>
              <a:t>Client-Server</a:t>
            </a:r>
            <a:endParaRPr b="1" i="0" sz="2000" u="none" cap="none" strike="noStrike">
              <a:solidFill>
                <a:srgbClr val="666666"/>
              </a:solidFill>
              <a:highlight>
                <a:srgbClr val="FFFF00"/>
              </a:highlight>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Layered System</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Code on Demand</a:t>
            </a:r>
            <a:endParaRPr b="1" i="0" sz="2000" u="none" cap="none" strike="noStrike">
              <a:solidFill>
                <a:srgbClr val="666666"/>
              </a:solidFill>
              <a:latin typeface="Lato"/>
              <a:ea typeface="Lato"/>
              <a:cs typeface="Lato"/>
              <a:sym typeface="Lato"/>
            </a:endParaRPr>
          </a:p>
          <a:p>
            <a:pPr indent="0" lvl="0" marL="1371600" marR="0" rtl="0" algn="l">
              <a:lnSpc>
                <a:spcPct val="150000"/>
              </a:lnSpc>
              <a:spcBef>
                <a:spcPts val="0"/>
              </a:spcBef>
              <a:spcAft>
                <a:spcPts val="0"/>
              </a:spcAft>
              <a:buClr>
                <a:srgbClr val="000000"/>
              </a:buClr>
              <a:buSzPts val="2000"/>
              <a:buFont typeface="Arial"/>
              <a:buNone/>
            </a:pPr>
            <a:r>
              <a:rPr b="1" i="0" lang="en" sz="2000" u="sng" cap="none" strike="noStrike">
                <a:solidFill>
                  <a:schemeClr val="hlink"/>
                </a:solidFill>
                <a:latin typeface="Lato"/>
                <a:ea typeface="Lato"/>
                <a:cs typeface="Lato"/>
                <a:sym typeface="Lato"/>
                <a:hlinkClick r:id="rId4"/>
              </a:rPr>
              <a:t>https://scrolltest.com/rest/explained</a:t>
            </a:r>
            <a:endParaRPr b="1" i="0" sz="2000" u="none" cap="none" strike="noStrike">
              <a:solidFill>
                <a:srgbClr val="666666"/>
              </a:solidFill>
              <a:latin typeface="Lato"/>
              <a:ea typeface="Lato"/>
              <a:cs typeface="Lato"/>
              <a:sym typeface="Lato"/>
            </a:endParaRPr>
          </a:p>
          <a:p>
            <a:pPr indent="0" lvl="0" marL="13716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a:p>
            <a:pPr indent="0" lvl="0" marL="13716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a:p>
            <a:pPr indent="0" lvl="0" marL="1371600" marR="0" rtl="0" algn="l">
              <a:lnSpc>
                <a:spcPct val="150000"/>
              </a:lnSpc>
              <a:spcBef>
                <a:spcPts val="0"/>
              </a:spcBef>
              <a:spcAft>
                <a:spcPts val="0"/>
              </a:spcAft>
              <a:buClr>
                <a:srgbClr val="000000"/>
              </a:buClr>
              <a:buSzPts val="2000"/>
              <a:buFont typeface="Arial"/>
              <a:buNone/>
            </a:pPr>
            <a:r>
              <a:t/>
            </a:r>
            <a:endParaRPr b="1" i="0" sz="2000" u="none" cap="none" strike="noStrike">
              <a:solidFill>
                <a:srgbClr val="666666"/>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Stateless</a:t>
            </a:r>
            <a:endParaRPr b="1" sz="5000">
              <a:solidFill>
                <a:srgbClr val="9900FF"/>
              </a:solidFill>
              <a:latin typeface="Lato"/>
              <a:ea typeface="Lato"/>
              <a:cs typeface="Lato"/>
              <a:sym typeface="Lato"/>
            </a:endParaRPr>
          </a:p>
        </p:txBody>
      </p:sp>
      <p:pic>
        <p:nvPicPr>
          <p:cNvPr id="287" name="Google Shape;287;p4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88" name="Google Shape;288;p44"/>
          <p:cNvSpPr txBox="1"/>
          <p:nvPr/>
        </p:nvSpPr>
        <p:spPr>
          <a:xfrm>
            <a:off x="724225" y="1366100"/>
            <a:ext cx="8108100" cy="261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Stateless: It means that the necessary state to handle the request is contained within the request itself and server would not store anything related to the session.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In REST, the client must include all information for the server to fulfill the request whether as a part of query params, headers or URI.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Statelessness enables greater availability since the </a:t>
            </a:r>
            <a:r>
              <a:rPr b="1" lang="en" sz="1600">
                <a:solidFill>
                  <a:srgbClr val="666666"/>
                </a:solidFill>
                <a:highlight>
                  <a:srgbClr val="FF9900"/>
                </a:highlight>
                <a:latin typeface="Lato"/>
                <a:ea typeface="Lato"/>
                <a:cs typeface="Lato"/>
                <a:sym typeface="Lato"/>
              </a:rPr>
              <a:t>server does not have to maintain, update or communicate that session state</a:t>
            </a:r>
            <a:endParaRPr b="1" i="0" sz="1600" u="none" cap="none" strike="noStrike">
              <a:solidFill>
                <a:srgbClr val="666666"/>
              </a:solidFill>
              <a:highlight>
                <a:srgbClr val="FF9900"/>
              </a:highlight>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2580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Cacheable</a:t>
            </a:r>
            <a:endParaRPr b="1" sz="5000">
              <a:solidFill>
                <a:srgbClr val="9900FF"/>
              </a:solidFill>
              <a:latin typeface="Lato"/>
              <a:ea typeface="Lato"/>
              <a:cs typeface="Lato"/>
              <a:sym typeface="Lato"/>
            </a:endParaRPr>
          </a:p>
        </p:txBody>
      </p:sp>
      <p:pic>
        <p:nvPicPr>
          <p:cNvPr id="294" name="Google Shape;294;p4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95" name="Google Shape;295;p45"/>
          <p:cNvSpPr txBox="1"/>
          <p:nvPr/>
        </p:nvSpPr>
        <p:spPr>
          <a:xfrm>
            <a:off x="762850" y="1099850"/>
            <a:ext cx="8108100" cy="261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Every response should include whether the response is cacheable or not and for how much duration responses can be cached at the client side.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Client will return the data from its cache for any subsequent request and there would be no need to send the request again to the server.</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b="1" lang="en" sz="1600">
                <a:solidFill>
                  <a:srgbClr val="666666"/>
                </a:solidFill>
                <a:latin typeface="Lato"/>
                <a:ea typeface="Lato"/>
                <a:cs typeface="Lato"/>
                <a:sym typeface="Lato"/>
              </a:rPr>
              <a:t>But sometime there are chances that user may receive stale data.</a:t>
            </a:r>
            <a:endParaRPr b="1" sz="1600">
              <a:solidFill>
                <a:srgbClr val="666666"/>
              </a:solidFill>
              <a:latin typeface="Lato"/>
              <a:ea typeface="Lato"/>
              <a:cs typeface="Lato"/>
              <a:sym typeface="Lato"/>
            </a:endParaRPr>
          </a:p>
          <a:p>
            <a:pPr indent="0" lvl="0" marL="0" marR="0" rtl="0" algn="l">
              <a:lnSpc>
                <a:spcPct val="150000"/>
              </a:lnSpc>
              <a:spcBef>
                <a:spcPts val="0"/>
              </a:spcBef>
              <a:spcAft>
                <a:spcPts val="0"/>
              </a:spcAft>
              <a:buClr>
                <a:srgbClr val="000000"/>
              </a:buClr>
              <a:buSzPts val="2000"/>
              <a:buFont typeface="Arial"/>
              <a:buNone/>
            </a:pPr>
            <a:r>
              <a:rPr lang="en" sz="1600">
                <a:solidFill>
                  <a:srgbClr val="222222"/>
                </a:solidFill>
                <a:highlight>
                  <a:srgbClr val="FF7903"/>
                </a:highlight>
                <a:latin typeface="Raleway"/>
                <a:ea typeface="Raleway"/>
                <a:cs typeface="Raleway"/>
                <a:sym typeface="Raleway"/>
              </a:rPr>
              <a:t>Well-managed caching partially or completely eliminates some client-server interactions, further improving scalability and performance</a:t>
            </a:r>
            <a:r>
              <a:rPr lang="en" sz="1600">
                <a:solidFill>
                  <a:srgbClr val="222222"/>
                </a:solidFill>
                <a:highlight>
                  <a:srgbClr val="F8FAFF"/>
                </a:highlight>
                <a:latin typeface="Raleway"/>
                <a:ea typeface="Raleway"/>
                <a:cs typeface="Raleway"/>
                <a:sym typeface="Raleway"/>
              </a:rPr>
              <a:t>.</a:t>
            </a:r>
            <a:endParaRPr b="1" sz="1600">
              <a:solidFill>
                <a:srgbClr val="666666"/>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290650" y="2527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REST Used by ….</a:t>
            </a:r>
            <a:endParaRPr b="1" sz="5000">
              <a:solidFill>
                <a:srgbClr val="9900FF"/>
              </a:solidFill>
              <a:latin typeface="Lato"/>
              <a:ea typeface="Lato"/>
              <a:cs typeface="Lato"/>
              <a:sym typeface="Lato"/>
            </a:endParaRPr>
          </a:p>
        </p:txBody>
      </p:sp>
      <p:pic>
        <p:nvPicPr>
          <p:cNvPr id="301" name="Google Shape;301;p4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02" name="Google Shape;302;p46"/>
          <p:cNvSpPr txBox="1"/>
          <p:nvPr/>
        </p:nvSpPr>
        <p:spPr>
          <a:xfrm>
            <a:off x="748900" y="1094525"/>
            <a:ext cx="7604100" cy="6255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Most of WebApps, Mobiles are relying on REST API</a:t>
            </a:r>
            <a:endParaRPr b="1" i="0" sz="2000" u="none" cap="none" strike="noStrike">
              <a:solidFill>
                <a:srgbClr val="666666"/>
              </a:solidFill>
              <a:latin typeface="Lato"/>
              <a:ea typeface="Lato"/>
              <a:cs typeface="Lato"/>
              <a:sym typeface="Lato"/>
            </a:endParaRPr>
          </a:p>
        </p:txBody>
      </p:sp>
      <p:pic>
        <p:nvPicPr>
          <p:cNvPr id="303" name="Google Shape;303;p46"/>
          <p:cNvPicPr preferRelativeResize="0"/>
          <p:nvPr/>
        </p:nvPicPr>
        <p:blipFill rotWithShape="1">
          <a:blip r:embed="rId4">
            <a:alphaModFix/>
          </a:blip>
          <a:srcRect b="5580" l="2564" r="4195" t="3675"/>
          <a:stretch/>
        </p:blipFill>
        <p:spPr>
          <a:xfrm>
            <a:off x="1992025" y="1720025"/>
            <a:ext cx="5159950" cy="2748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309" name="Google Shape;309;p47"/>
          <p:cNvPicPr preferRelativeResize="0"/>
          <p:nvPr/>
        </p:nvPicPr>
        <p:blipFill rotWithShape="1">
          <a:blip r:embed="rId4">
            <a:alphaModFix/>
          </a:blip>
          <a:srcRect b="0" l="0" r="0" t="0"/>
          <a:stretch/>
        </p:blipFill>
        <p:spPr>
          <a:xfrm>
            <a:off x="2506075" y="152400"/>
            <a:ext cx="3896575" cy="4504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311700" y="21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SOAP Vs REST</a:t>
            </a:r>
            <a:endParaRPr b="1" sz="5000">
              <a:solidFill>
                <a:srgbClr val="9900FF"/>
              </a:solidFill>
              <a:latin typeface="Lato"/>
              <a:ea typeface="Lato"/>
              <a:cs typeface="Lato"/>
              <a:sym typeface="Lato"/>
            </a:endParaRPr>
          </a:p>
        </p:txBody>
      </p:sp>
      <p:pic>
        <p:nvPicPr>
          <p:cNvPr id="315" name="Google Shape;315;p4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316" name="Google Shape;316;p48"/>
          <p:cNvPicPr preferRelativeResize="0"/>
          <p:nvPr/>
        </p:nvPicPr>
        <p:blipFill>
          <a:blip r:embed="rId4">
            <a:alphaModFix/>
          </a:blip>
          <a:stretch>
            <a:fillRect/>
          </a:stretch>
        </p:blipFill>
        <p:spPr>
          <a:xfrm>
            <a:off x="844613" y="933575"/>
            <a:ext cx="7544936" cy="3744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18692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To Test in APIs?</a:t>
            </a:r>
            <a:endParaRPr b="1" sz="5000">
              <a:solidFill>
                <a:srgbClr val="9900FF"/>
              </a:solidFill>
              <a:latin typeface="Lato"/>
              <a:ea typeface="Lato"/>
              <a:cs typeface="Lato"/>
              <a:sym typeface="Lato"/>
            </a:endParaRPr>
          </a:p>
          <a:p>
            <a:pPr indent="0" lvl="0" marL="0" rtl="0" algn="ctr">
              <a:lnSpc>
                <a:spcPct val="100000"/>
              </a:lnSpc>
              <a:spcBef>
                <a:spcPts val="0"/>
              </a:spcBef>
              <a:spcAft>
                <a:spcPts val="0"/>
              </a:spcAft>
              <a:buSzPts val="3600"/>
              <a:buNone/>
            </a:pPr>
            <a:r>
              <a:t/>
            </a:r>
            <a:endParaRPr b="1" sz="5000">
              <a:solidFill>
                <a:srgbClr val="9900FF"/>
              </a:solidFill>
              <a:latin typeface="Lato"/>
              <a:ea typeface="Lato"/>
              <a:cs typeface="Lato"/>
              <a:sym typeface="Lato"/>
            </a:endParaRPr>
          </a:p>
        </p:txBody>
      </p:sp>
      <p:pic>
        <p:nvPicPr>
          <p:cNvPr id="322" name="Google Shape;322;p4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444250" y="1798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To Test in APIs?</a:t>
            </a:r>
            <a:endParaRPr b="1" sz="5000">
              <a:solidFill>
                <a:srgbClr val="9900FF"/>
              </a:solidFill>
              <a:latin typeface="Lato"/>
              <a:ea typeface="Lato"/>
              <a:cs typeface="Lato"/>
              <a:sym typeface="Lato"/>
            </a:endParaRPr>
          </a:p>
        </p:txBody>
      </p:sp>
      <p:pic>
        <p:nvPicPr>
          <p:cNvPr id="328" name="Google Shape;328;p5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29" name="Google Shape;329;p50"/>
          <p:cNvSpPr txBox="1"/>
          <p:nvPr/>
        </p:nvSpPr>
        <p:spPr>
          <a:xfrm>
            <a:off x="600825" y="1061225"/>
            <a:ext cx="8278500" cy="3501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Verify the Parses JSON or XML response.</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highlight>
                  <a:srgbClr val="FFFF00"/>
                </a:highlight>
                <a:latin typeface="Arial"/>
                <a:ea typeface="Arial"/>
                <a:cs typeface="Arial"/>
                <a:sym typeface="Arial"/>
              </a:rPr>
              <a:t>HTTP Status Code.</a:t>
            </a:r>
            <a:endParaRPr b="0" i="0" sz="1700" u="none" cap="none" strike="noStrike">
              <a:solidFill>
                <a:srgbClr val="434343"/>
              </a:solidFill>
              <a:highlight>
                <a:srgbClr val="FFFF00"/>
              </a:highlight>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Verify Headers response with Negative or invalid headers.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Max/ Min Key values.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Have a test case to do XML, JSON Schema validation.</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Verify that how the APIs error codes handled.</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Missing Keys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Empty Updates or POST call handling.</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Chaining request verification.</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End to End Crud.</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Database integrity test</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File upload.</a:t>
            </a:r>
            <a:endParaRPr b="0" i="0" sz="1700" u="none" cap="none" strike="noStrike">
              <a:solidFill>
                <a:srgbClr val="43434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432750" y="1241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What is Test in APIs?</a:t>
            </a:r>
            <a:endParaRPr b="1" sz="5000">
              <a:solidFill>
                <a:srgbClr val="9900FF"/>
              </a:solidFill>
              <a:latin typeface="Lato"/>
              <a:ea typeface="Lato"/>
              <a:cs typeface="Lato"/>
              <a:sym typeface="Lato"/>
            </a:endParaRPr>
          </a:p>
        </p:txBody>
      </p:sp>
      <p:pic>
        <p:nvPicPr>
          <p:cNvPr id="335" name="Google Shape;335;p5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36" name="Google Shape;336;p51"/>
          <p:cNvSpPr txBox="1"/>
          <p:nvPr/>
        </p:nvSpPr>
        <p:spPr>
          <a:xfrm>
            <a:off x="432750" y="908950"/>
            <a:ext cx="8278500" cy="3501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Test nulls and empty strings, these have a habitat of causing issues ;).</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Test with Unicode characters, ensure they are correctly saved to the database.</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Test mandatory and optional parameters, in particular test with just mandatory values.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Ensure correct status codes are returned, you will find false positives e.g a 500 being returned as a 200.</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Functionality Bugs: the test looks for missing functionality bugs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Reliability Bugs: API testing helps identify bugs pertaining to integration across different systems</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Performance Bugs: The tests help determine how much traffic the system can handle before being overloaded, and how to expand infrastructure to meet rising demand at the core, but also are very effective at pinpointing weak points in the API</a:t>
            </a:r>
            <a:endParaRPr b="0" i="0" sz="1700" u="none" cap="none" strike="noStrike">
              <a:solidFill>
                <a:srgbClr val="434343"/>
              </a:solidFill>
              <a:latin typeface="Arial"/>
              <a:ea typeface="Arial"/>
              <a:cs typeface="Arial"/>
              <a:sym typeface="Arial"/>
            </a:endParaRPr>
          </a:p>
          <a:p>
            <a:pPr indent="-336550" lvl="0" marL="4572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Arial"/>
                <a:ea typeface="Arial"/>
                <a:cs typeface="Arial"/>
                <a:sym typeface="Arial"/>
              </a:rPr>
              <a:t>Security Bugs</a:t>
            </a:r>
            <a:endParaRPr b="0" i="0" sz="1700" u="none" cap="none" strike="noStrike">
              <a:solidFill>
                <a:srgbClr val="434343"/>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58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CE5CD"/>
                </a:highlight>
                <a:latin typeface="Lato"/>
                <a:ea typeface="Lato"/>
                <a:cs typeface="Lato"/>
                <a:sym typeface="Lato"/>
              </a:rPr>
              <a:t>API Tester ROADMAP </a:t>
            </a:r>
            <a:endParaRPr b="1" sz="5000">
              <a:solidFill>
                <a:srgbClr val="FF0000"/>
              </a:solidFill>
              <a:highlight>
                <a:srgbClr val="FCE5CD"/>
              </a:highlight>
              <a:latin typeface="Lato"/>
              <a:ea typeface="Lato"/>
              <a:cs typeface="Lato"/>
              <a:sym typeface="Lato"/>
            </a:endParaRPr>
          </a:p>
        </p:txBody>
      </p:sp>
      <p:pic>
        <p:nvPicPr>
          <p:cNvPr id="81" name="Google Shape;81;p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82" name="Google Shape;82;p16"/>
          <p:cNvPicPr preferRelativeResize="0"/>
          <p:nvPr/>
        </p:nvPicPr>
        <p:blipFill>
          <a:blip r:embed="rId4">
            <a:alphaModFix/>
          </a:blip>
          <a:stretch>
            <a:fillRect/>
          </a:stretch>
        </p:blipFill>
        <p:spPr>
          <a:xfrm>
            <a:off x="2038825" y="841800"/>
            <a:ext cx="5066350" cy="38836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00" y="3212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Common Bugs in API?</a:t>
            </a:r>
            <a:endParaRPr b="1" sz="5000">
              <a:solidFill>
                <a:srgbClr val="9900FF"/>
              </a:solidFill>
              <a:latin typeface="Lato"/>
              <a:ea typeface="Lato"/>
              <a:cs typeface="Lato"/>
              <a:sym typeface="Lato"/>
            </a:endParaRPr>
          </a:p>
        </p:txBody>
      </p:sp>
      <p:pic>
        <p:nvPicPr>
          <p:cNvPr id="342" name="Google Shape;342;p5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43" name="Google Shape;343;p52"/>
          <p:cNvSpPr txBox="1"/>
          <p:nvPr/>
        </p:nvSpPr>
        <p:spPr>
          <a:xfrm>
            <a:off x="894225" y="1250250"/>
            <a:ext cx="7604100" cy="34236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Missing Keys</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Duplicate Keys</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Incorrect HTTP Code.</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HTTP Methods not handled properly </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Performance issues</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Security issues</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Validation errors</a:t>
            </a:r>
            <a:endParaRPr b="1" i="0" sz="1900" u="none" cap="none" strike="noStrike">
              <a:solidFill>
                <a:srgbClr val="666666"/>
              </a:solidFill>
              <a:latin typeface="Lato"/>
              <a:ea typeface="Lato"/>
              <a:cs typeface="Lato"/>
              <a:sym typeface="Lato"/>
            </a:endParaRPr>
          </a:p>
          <a:p>
            <a:pPr indent="-349250" lvl="0" marL="457200" marR="0" rtl="0" algn="l">
              <a:lnSpc>
                <a:spcPct val="150000"/>
              </a:lnSpc>
              <a:spcBef>
                <a:spcPts val="0"/>
              </a:spcBef>
              <a:spcAft>
                <a:spcPts val="0"/>
              </a:spcAft>
              <a:buClr>
                <a:srgbClr val="666666"/>
              </a:buClr>
              <a:buSzPts val="1900"/>
              <a:buFont typeface="Lato"/>
              <a:buChar char="●"/>
            </a:pPr>
            <a:r>
              <a:rPr b="1" i="0" lang="en" sz="1900" u="none" cap="none" strike="noStrike">
                <a:solidFill>
                  <a:srgbClr val="666666"/>
                </a:solidFill>
                <a:latin typeface="Lato"/>
                <a:ea typeface="Lato"/>
                <a:cs typeface="Lato"/>
                <a:sym typeface="Lato"/>
              </a:rPr>
              <a:t>API Monitoring issues</a:t>
            </a:r>
            <a:endParaRPr b="1" i="0" sz="1900" u="none" cap="none" strike="noStrike">
              <a:solidFill>
                <a:srgbClr val="666666"/>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444250" y="3956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rgbClr val="9900FF"/>
                </a:solidFill>
                <a:latin typeface="Lato"/>
                <a:ea typeface="Lato"/>
                <a:cs typeface="Lato"/>
                <a:sym typeface="Lato"/>
              </a:rPr>
              <a:t>Manual Testing Concepts to Design API Test cases.</a:t>
            </a:r>
            <a:endParaRPr b="1">
              <a:solidFill>
                <a:srgbClr val="9900FF"/>
              </a:solidFill>
              <a:latin typeface="Lato"/>
              <a:ea typeface="Lato"/>
              <a:cs typeface="Lato"/>
              <a:sym typeface="Lato"/>
            </a:endParaRPr>
          </a:p>
        </p:txBody>
      </p:sp>
      <p:sp>
        <p:nvSpPr>
          <p:cNvPr id="349" name="Google Shape;349;p53"/>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rgbClr val="434343"/>
              </a:buClr>
              <a:buSzPts val="1800"/>
              <a:buFont typeface="Arial"/>
              <a:buChar char="●"/>
            </a:pPr>
            <a:r>
              <a:rPr b="0" i="0" lang="en" sz="2100" u="none" cap="none" strike="noStrike">
                <a:solidFill>
                  <a:srgbClr val="434343"/>
                </a:solidFill>
                <a:latin typeface="Arial"/>
                <a:ea typeface="Arial"/>
                <a:cs typeface="Arial"/>
                <a:sym typeface="Arial"/>
              </a:rPr>
              <a:t>Boundary Value Analysis (BVA)</a:t>
            </a:r>
            <a:endParaRPr b="0" i="0" sz="21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Char char="●"/>
            </a:pPr>
            <a:r>
              <a:rPr b="0" i="0" lang="en" sz="2100" u="none" cap="none" strike="noStrike">
                <a:solidFill>
                  <a:srgbClr val="434343"/>
                </a:solidFill>
                <a:latin typeface="Arial"/>
                <a:ea typeface="Arial"/>
                <a:cs typeface="Arial"/>
                <a:sym typeface="Arial"/>
              </a:rPr>
              <a:t>Equivalence Class Partitioning</a:t>
            </a:r>
            <a:endParaRPr b="0" i="0" sz="21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Char char="●"/>
            </a:pPr>
            <a:r>
              <a:rPr b="0" i="0" lang="en" sz="2100" u="none" cap="none" strike="noStrike">
                <a:solidFill>
                  <a:srgbClr val="434343"/>
                </a:solidFill>
                <a:latin typeface="Arial"/>
                <a:ea typeface="Arial"/>
                <a:cs typeface="Arial"/>
                <a:sym typeface="Arial"/>
              </a:rPr>
              <a:t>Decision Table based testing</a:t>
            </a:r>
            <a:endParaRPr b="0" i="0" sz="21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Char char="●"/>
            </a:pPr>
            <a:r>
              <a:rPr b="0" i="0" lang="en" sz="2100" u="none" cap="none" strike="noStrike">
                <a:solidFill>
                  <a:srgbClr val="434343"/>
                </a:solidFill>
                <a:latin typeface="Arial"/>
                <a:ea typeface="Arial"/>
                <a:cs typeface="Arial"/>
                <a:sym typeface="Arial"/>
              </a:rPr>
              <a:t>Error Guessing</a:t>
            </a:r>
            <a:endParaRPr b="0" i="0" sz="2100" u="none" cap="none" strike="noStrike">
              <a:solidFill>
                <a:srgbClr val="434343"/>
              </a:solidFill>
              <a:latin typeface="Arial"/>
              <a:ea typeface="Arial"/>
              <a:cs typeface="Arial"/>
              <a:sym typeface="Arial"/>
            </a:endParaRPr>
          </a:p>
          <a:p>
            <a:pPr indent="-361950" lvl="0" marL="457200" marR="0" rtl="0" algn="l">
              <a:lnSpc>
                <a:spcPct val="115000"/>
              </a:lnSpc>
              <a:spcBef>
                <a:spcPts val="0"/>
              </a:spcBef>
              <a:spcAft>
                <a:spcPts val="0"/>
              </a:spcAft>
              <a:buClr>
                <a:srgbClr val="434343"/>
              </a:buClr>
              <a:buSzPts val="2100"/>
              <a:buFont typeface="Arial"/>
              <a:buChar char="●"/>
            </a:pPr>
            <a:r>
              <a:rPr b="0" i="0" lang="en" sz="2100" u="none" cap="none" strike="noStrike">
                <a:solidFill>
                  <a:srgbClr val="434343"/>
                </a:solidFill>
                <a:latin typeface="Arial"/>
                <a:ea typeface="Arial"/>
                <a:cs typeface="Arial"/>
                <a:sym typeface="Arial"/>
              </a:rPr>
              <a:t>State Transition</a:t>
            </a:r>
            <a:endParaRPr b="0" i="0" sz="2100" u="none" cap="none" strike="noStrike">
              <a:solidFill>
                <a:srgbClr val="434343"/>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444250" y="3956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Boundary Value Analysis.</a:t>
            </a:r>
            <a:endParaRPr b="1" sz="5000">
              <a:solidFill>
                <a:srgbClr val="9900FF"/>
              </a:solidFill>
              <a:latin typeface="Lato"/>
              <a:ea typeface="Lato"/>
              <a:cs typeface="Lato"/>
              <a:sym typeface="Lato"/>
            </a:endParaRPr>
          </a:p>
        </p:txBody>
      </p:sp>
      <p:pic>
        <p:nvPicPr>
          <p:cNvPr id="355" name="Google Shape;355;p5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56" name="Google Shape;356;p54"/>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357" name="Google Shape;357;p54"/>
          <p:cNvPicPr preferRelativeResize="0"/>
          <p:nvPr/>
        </p:nvPicPr>
        <p:blipFill rotWithShape="1">
          <a:blip r:embed="rId4">
            <a:alphaModFix/>
          </a:blip>
          <a:srcRect b="0" l="0" r="0" t="0"/>
          <a:stretch/>
        </p:blipFill>
        <p:spPr>
          <a:xfrm>
            <a:off x="1985963" y="1604963"/>
            <a:ext cx="5476875" cy="2238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Equivalence Class Partitioning</a:t>
            </a:r>
            <a:endParaRPr b="1" sz="4700">
              <a:solidFill>
                <a:srgbClr val="9900FF"/>
              </a:solidFill>
              <a:latin typeface="Lato"/>
              <a:ea typeface="Lato"/>
              <a:cs typeface="Lato"/>
              <a:sym typeface="Lato"/>
            </a:endParaRPr>
          </a:p>
        </p:txBody>
      </p:sp>
      <p:pic>
        <p:nvPicPr>
          <p:cNvPr id="363" name="Google Shape;363;p5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64" name="Google Shape;364;p55"/>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365" name="Google Shape;365;p55"/>
          <p:cNvPicPr preferRelativeResize="0"/>
          <p:nvPr/>
        </p:nvPicPr>
        <p:blipFill rotWithShape="1">
          <a:blip r:embed="rId4">
            <a:alphaModFix/>
          </a:blip>
          <a:srcRect b="0" l="0" r="0" t="21862"/>
          <a:stretch/>
        </p:blipFill>
        <p:spPr>
          <a:xfrm>
            <a:off x="1760050" y="1427300"/>
            <a:ext cx="5905500" cy="260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371" name="Google Shape;371;p5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372" name="Google Shape;372;p56"/>
          <p:cNvPicPr preferRelativeResize="0"/>
          <p:nvPr/>
        </p:nvPicPr>
        <p:blipFill rotWithShape="1">
          <a:blip r:embed="rId4">
            <a:alphaModFix/>
          </a:blip>
          <a:srcRect b="0" l="0" r="0" t="0"/>
          <a:stretch/>
        </p:blipFill>
        <p:spPr>
          <a:xfrm>
            <a:off x="171175" y="2206450"/>
            <a:ext cx="8572500" cy="12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7"/>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Error Guessing</a:t>
            </a:r>
            <a:endParaRPr b="1" sz="4700">
              <a:solidFill>
                <a:srgbClr val="9900FF"/>
              </a:solidFill>
              <a:latin typeface="Lato"/>
              <a:ea typeface="Lato"/>
              <a:cs typeface="Lato"/>
              <a:sym typeface="Lato"/>
            </a:endParaRPr>
          </a:p>
        </p:txBody>
      </p:sp>
      <p:pic>
        <p:nvPicPr>
          <p:cNvPr id="378" name="Google Shape;378;p5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379" name="Google Shape;379;p57"/>
          <p:cNvPicPr preferRelativeResize="0"/>
          <p:nvPr/>
        </p:nvPicPr>
        <p:blipFill rotWithShape="1">
          <a:blip r:embed="rId4">
            <a:alphaModFix/>
          </a:blip>
          <a:srcRect b="0" l="0" r="0" t="0"/>
          <a:stretch/>
        </p:blipFill>
        <p:spPr>
          <a:xfrm>
            <a:off x="3024500" y="1540050"/>
            <a:ext cx="3019425" cy="2371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State Transition</a:t>
            </a:r>
            <a:endParaRPr b="1" sz="4700">
              <a:solidFill>
                <a:srgbClr val="9900FF"/>
              </a:solidFill>
              <a:latin typeface="Lato"/>
              <a:ea typeface="Lato"/>
              <a:cs typeface="Lato"/>
              <a:sym typeface="Lato"/>
            </a:endParaRPr>
          </a:p>
        </p:txBody>
      </p:sp>
      <p:pic>
        <p:nvPicPr>
          <p:cNvPr id="385" name="Google Shape;385;p5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386" name="Google Shape;386;p58"/>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FFFFF"/>
                </a:highlight>
                <a:latin typeface="Arial"/>
                <a:ea typeface="Arial"/>
                <a:cs typeface="Arial"/>
                <a:sym typeface="Arial"/>
              </a:rPr>
              <a:t>Take an example of login page of an application which locks the user name after three wrong attempts of password.</a:t>
            </a:r>
            <a:endParaRPr b="0" i="0" sz="13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9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387" name="Google Shape;387;p58"/>
          <p:cNvPicPr preferRelativeResize="0"/>
          <p:nvPr/>
        </p:nvPicPr>
        <p:blipFill rotWithShape="1">
          <a:blip r:embed="rId4">
            <a:alphaModFix/>
          </a:blip>
          <a:srcRect b="13172" l="0" r="0" t="14567"/>
          <a:stretch/>
        </p:blipFill>
        <p:spPr>
          <a:xfrm>
            <a:off x="2515575" y="2102350"/>
            <a:ext cx="3891326" cy="2347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109B32"/>
                </a:solidFill>
                <a:latin typeface="Lato"/>
                <a:ea typeface="Lato"/>
                <a:cs typeface="Lato"/>
                <a:sym typeface="Lato"/>
              </a:rPr>
              <a:t>Reason</a:t>
            </a:r>
            <a:endParaRPr b="1" sz="5000">
              <a:solidFill>
                <a:srgbClr val="109B32"/>
              </a:solidFill>
              <a:latin typeface="Lato"/>
              <a:ea typeface="Lato"/>
              <a:cs typeface="Lato"/>
              <a:sym typeface="Lato"/>
            </a:endParaRPr>
          </a:p>
        </p:txBody>
      </p:sp>
      <p:pic>
        <p:nvPicPr>
          <p:cNvPr id="393" name="Google Shape;393;p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394" name="Google Shape;394;p59"/>
          <p:cNvPicPr preferRelativeResize="0"/>
          <p:nvPr/>
        </p:nvPicPr>
        <p:blipFill rotWithShape="1">
          <a:blip r:embed="rId4">
            <a:alphaModFix/>
          </a:blip>
          <a:srcRect b="0" l="0" r="0" t="0"/>
          <a:stretch/>
        </p:blipFill>
        <p:spPr>
          <a:xfrm>
            <a:off x="1577275" y="1189350"/>
            <a:ext cx="6496050" cy="2571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Type of Testing in API Testing?</a:t>
            </a:r>
            <a:endParaRPr b="1" sz="5000">
              <a:solidFill>
                <a:srgbClr val="9900FF"/>
              </a:solidFill>
              <a:latin typeface="Lato"/>
              <a:ea typeface="Lato"/>
              <a:cs typeface="Lato"/>
              <a:sym typeface="Lato"/>
            </a:endParaRPr>
          </a:p>
        </p:txBody>
      </p:sp>
      <p:pic>
        <p:nvPicPr>
          <p:cNvPr id="400" name="Google Shape;400;p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06" name="Google Shape;406;p61"/>
          <p:cNvSpPr txBox="1"/>
          <p:nvPr/>
        </p:nvSpPr>
        <p:spPr>
          <a:xfrm>
            <a:off x="783975" y="377450"/>
            <a:ext cx="78561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Functional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Integration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Regression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Security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Load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Penetration Testing</a:t>
            </a:r>
            <a:endParaRPr b="1" i="0" sz="2200" u="none" cap="none" strike="noStrike">
              <a:solidFill>
                <a:srgbClr val="434343"/>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600"/>
              <a:buFont typeface="Arial"/>
              <a:buNone/>
            </a:pPr>
            <a:r>
              <a:rPr b="1" i="0" lang="en" sz="2200" u="none" cap="none" strike="noStrike">
                <a:solidFill>
                  <a:srgbClr val="434343"/>
                </a:solidFill>
                <a:latin typeface="Lato"/>
                <a:ea typeface="Lato"/>
                <a:cs typeface="Lato"/>
                <a:sym typeface="Lato"/>
              </a:rPr>
              <a:t>Fuzz testing - </a:t>
            </a:r>
            <a:r>
              <a:rPr b="1" lang="en" sz="1700">
                <a:solidFill>
                  <a:srgbClr val="434343"/>
                </a:solidFill>
                <a:latin typeface="Lato"/>
                <a:ea typeface="Lato"/>
                <a:cs typeface="Lato"/>
                <a:sym typeface="Lato"/>
              </a:rPr>
              <a:t>injects invalid, malformed, or unexpected inputs into a system to reveal software defects</a:t>
            </a:r>
            <a:endParaRPr b="1" i="0" sz="1700" u="none" cap="none" strike="noStrike">
              <a:solidFill>
                <a:srgbClr val="434343"/>
              </a:solidFill>
              <a:latin typeface="Lato"/>
              <a:ea typeface="Lato"/>
              <a:cs typeface="Lato"/>
              <a:sym typeface="Lato"/>
            </a:endParaRPr>
          </a:p>
          <a:p>
            <a:pPr indent="0" lvl="0" marL="0" marR="0" rtl="0" algn="l">
              <a:lnSpc>
                <a:spcPct val="100000"/>
              </a:lnSpc>
              <a:spcBef>
                <a:spcPts val="1200"/>
              </a:spcBef>
              <a:spcAft>
                <a:spcPts val="0"/>
              </a:spcAft>
              <a:buClr>
                <a:srgbClr val="000000"/>
              </a:buClr>
              <a:buSzPts val="1600"/>
              <a:buFont typeface="Arial"/>
              <a:buNone/>
            </a:pPr>
            <a:r>
              <a:t/>
            </a:r>
            <a:endParaRPr b="1" i="0" sz="2200" u="none" cap="none" strike="noStrike">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080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Who should learn API Testing</a:t>
            </a:r>
            <a:endParaRPr b="1" sz="4300">
              <a:solidFill>
                <a:srgbClr val="FF0000"/>
              </a:solidFill>
              <a:highlight>
                <a:srgbClr val="FFE599"/>
              </a:highlight>
              <a:latin typeface="Lato"/>
              <a:ea typeface="Lato"/>
              <a:cs typeface="Lato"/>
              <a:sym typeface="Lato"/>
            </a:endParaRPr>
          </a:p>
        </p:txBody>
      </p:sp>
      <p:pic>
        <p:nvPicPr>
          <p:cNvPr id="88" name="Google Shape;88;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9" name="Google Shape;89;p17"/>
          <p:cNvSpPr txBox="1"/>
          <p:nvPr/>
        </p:nvSpPr>
        <p:spPr>
          <a:xfrm>
            <a:off x="497325" y="1256700"/>
            <a:ext cx="8001000" cy="3423600"/>
          </a:xfrm>
          <a:prstGeom prst="rect">
            <a:avLst/>
          </a:prstGeom>
          <a:noFill/>
          <a:ln>
            <a:noFill/>
          </a:ln>
        </p:spPr>
        <p:txBody>
          <a:bodyPr anchorCtr="0" anchor="t" bIns="91425" lIns="91425" spcFirstLastPara="1" rIns="91425" wrap="square" tIns="91425">
            <a:noAutofit/>
          </a:bodyPr>
          <a:lstStyle/>
          <a:p>
            <a:pPr indent="-355600" lvl="2" marL="13716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If you are Manual Tester? -&gt; API Testing is Must to have</a:t>
            </a:r>
            <a:endParaRPr b="1" sz="2000">
              <a:solidFill>
                <a:srgbClr val="666666"/>
              </a:solidFill>
              <a:latin typeface="Lato"/>
              <a:ea typeface="Lato"/>
              <a:cs typeface="Lato"/>
              <a:sym typeface="Lato"/>
            </a:endParaRPr>
          </a:p>
          <a:p>
            <a:pPr indent="-355600" lvl="2" marL="13716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If you are Automation Tester - API Testing is Must</a:t>
            </a:r>
            <a:endParaRPr b="1" sz="2000">
              <a:solidFill>
                <a:srgbClr val="666666"/>
              </a:solidFill>
              <a:latin typeface="Lato"/>
              <a:ea typeface="Lato"/>
              <a:cs typeface="Lato"/>
              <a:sym typeface="Lato"/>
            </a:endParaRPr>
          </a:p>
          <a:p>
            <a:pPr indent="-355600" lvl="2" marL="13716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Fresher? -&gt; Must have API Testing</a:t>
            </a:r>
            <a:endParaRPr b="1" sz="2000">
              <a:solidFill>
                <a:srgbClr val="666666"/>
              </a:solidFill>
              <a:latin typeface="Lato"/>
              <a:ea typeface="Lato"/>
              <a:cs typeface="Lato"/>
              <a:sym typeface="Lato"/>
            </a:endParaRPr>
          </a:p>
          <a:p>
            <a:pPr indent="-355600" lvl="2" marL="13716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You can switch from Manual to Automation using APIs.</a:t>
            </a:r>
            <a:endParaRPr b="1" sz="2000">
              <a:solidFill>
                <a:srgbClr val="666666"/>
              </a:solidFill>
              <a:latin typeface="Lato"/>
              <a:ea typeface="Lato"/>
              <a:cs typeface="Lato"/>
              <a:sym typeface="Lato"/>
            </a:endParaRPr>
          </a:p>
          <a:p>
            <a:pPr indent="-355600" lvl="2" marL="1371600" rtl="0" algn="l">
              <a:lnSpc>
                <a:spcPct val="150000"/>
              </a:lnSpc>
              <a:spcBef>
                <a:spcPts val="0"/>
              </a:spcBef>
              <a:spcAft>
                <a:spcPts val="0"/>
              </a:spcAft>
              <a:buClr>
                <a:srgbClr val="666666"/>
              </a:buClr>
              <a:buSzPts val="2000"/>
              <a:buFont typeface="Lato"/>
              <a:buChar char="■"/>
            </a:pPr>
            <a:r>
              <a:rPr b="1" lang="en" sz="2000">
                <a:solidFill>
                  <a:srgbClr val="666666"/>
                </a:solidFill>
                <a:latin typeface="Lato"/>
                <a:ea typeface="Lato"/>
                <a:cs typeface="Lato"/>
                <a:sym typeface="Lato"/>
              </a:rPr>
              <a:t>Non IT want to start to IT Software Testing.</a:t>
            </a:r>
            <a:endParaRPr b="1" sz="2000">
              <a:solidFill>
                <a:srgbClr val="666666"/>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412" name="Google Shape;412;p6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13" name="Google Shape;413;p62"/>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69300" y="1368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POSTMAN Basics</a:t>
            </a:r>
            <a:endParaRPr b="1" sz="5000">
              <a:solidFill>
                <a:srgbClr val="9900FF"/>
              </a:solidFill>
              <a:latin typeface="Lato"/>
              <a:ea typeface="Lato"/>
              <a:cs typeface="Lato"/>
              <a:sym typeface="Lato"/>
            </a:endParaRPr>
          </a:p>
        </p:txBody>
      </p:sp>
      <p:pic>
        <p:nvPicPr>
          <p:cNvPr id="419" name="Google Shape;419;p6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20" name="Google Shape;420;p63"/>
          <p:cNvSpPr txBox="1"/>
          <p:nvPr/>
        </p:nvSpPr>
        <p:spPr>
          <a:xfrm>
            <a:off x="1572000" y="2608775"/>
            <a:ext cx="6361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421" name="Google Shape;421;p63"/>
          <p:cNvSpPr txBox="1"/>
          <p:nvPr/>
        </p:nvSpPr>
        <p:spPr>
          <a:xfrm>
            <a:off x="732450" y="1012225"/>
            <a:ext cx="7604100" cy="2616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highlight>
                  <a:srgbClr val="FF9900"/>
                </a:highlight>
                <a:latin typeface="Lato"/>
                <a:ea typeface="Lato"/>
                <a:cs typeface="Lato"/>
                <a:sym typeface="Lato"/>
              </a:rPr>
              <a:t>OverView</a:t>
            </a:r>
            <a:endParaRPr b="1" i="0" sz="2000" u="none" cap="none" strike="noStrike">
              <a:solidFill>
                <a:srgbClr val="666666"/>
              </a:solidFill>
              <a:highlight>
                <a:srgbClr val="FF9900"/>
              </a:highlight>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Import External Request.</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History</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WorkSpace in Postman</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Postman Tabs - Param, Auth, Headers, Body, Pre-req, Post Req(Test), Settings</a:t>
            </a:r>
            <a:endParaRPr b="1" i="0" sz="2000" u="none" cap="none" strike="noStrike">
              <a:solidFill>
                <a:srgbClr val="666666"/>
              </a:solidFill>
              <a:latin typeface="Lato"/>
              <a:ea typeface="Lato"/>
              <a:cs typeface="Lato"/>
              <a:sym typeface="Lato"/>
            </a:endParaRPr>
          </a:p>
          <a:p>
            <a:pPr indent="-355600" lvl="0" marL="457200" marR="0" rtl="0" algn="l">
              <a:lnSpc>
                <a:spcPct val="150000"/>
              </a:lnSpc>
              <a:spcBef>
                <a:spcPts val="0"/>
              </a:spcBef>
              <a:spcAft>
                <a:spcPts val="0"/>
              </a:spcAft>
              <a:buClr>
                <a:srgbClr val="666666"/>
              </a:buClr>
              <a:buSzPts val="2000"/>
              <a:buFont typeface="Lato"/>
              <a:buChar char="●"/>
            </a:pPr>
            <a:r>
              <a:rPr b="1" i="0" lang="en" sz="2000" u="none" cap="none" strike="noStrike">
                <a:solidFill>
                  <a:srgbClr val="666666"/>
                </a:solidFill>
                <a:latin typeface="Lato"/>
                <a:ea typeface="Lato"/>
                <a:cs typeface="Lato"/>
                <a:sym typeface="Lato"/>
              </a:rPr>
              <a:t>Postman Console.</a:t>
            </a:r>
            <a:endParaRPr b="1" i="0" sz="2000" u="none" cap="none" strike="noStrike">
              <a:solidFill>
                <a:srgbClr val="666666"/>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427" name="Google Shape;427;p6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428" name="Google Shape;428;p64"/>
          <p:cNvSpPr txBox="1"/>
          <p:nvPr/>
        </p:nvSpPr>
        <p:spPr>
          <a:xfrm>
            <a:off x="1152300" y="1615800"/>
            <a:ext cx="729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D3748"/>
                </a:solidFill>
                <a:highlight>
                  <a:srgbClr val="FFFFFF"/>
                </a:highlight>
                <a:latin typeface="Roboto"/>
                <a:ea typeface="Roboto"/>
                <a:cs typeface="Roboto"/>
                <a:sym typeface="Roboto"/>
              </a:rPr>
              <a:t>Can we use POST request to do all Request?</a:t>
            </a:r>
            <a:endParaRPr b="1" sz="13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2D3748"/>
              </a:solidFill>
              <a:highlight>
                <a:srgbClr val="FFFFFF"/>
              </a:highlight>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FF7903"/>
                </a:solidFill>
              </a:rPr>
              <a:t>Thanks, for attending Class</a:t>
            </a:r>
            <a:endParaRPr b="1" sz="4400">
              <a:solidFill>
                <a:srgbClr val="FF7903"/>
              </a:solidFill>
            </a:endParaRPr>
          </a:p>
          <a:p>
            <a:pPr indent="0" lvl="0" marL="0" rtl="0" algn="l">
              <a:spcBef>
                <a:spcPts val="0"/>
              </a:spcBef>
              <a:spcAft>
                <a:spcPts val="0"/>
              </a:spcAft>
              <a:buNone/>
            </a:pPr>
            <a:r>
              <a:t/>
            </a:r>
            <a:endParaRPr b="1" sz="4400">
              <a:solidFill>
                <a:srgbClr val="FF7903"/>
              </a:solidFill>
            </a:endParaRPr>
          </a:p>
          <a:p>
            <a:pPr indent="0" lvl="0" marL="0" rtl="0" algn="l">
              <a:spcBef>
                <a:spcPts val="0"/>
              </a:spcBef>
              <a:spcAft>
                <a:spcPts val="0"/>
              </a:spcAft>
              <a:buNone/>
            </a:pPr>
            <a:r>
              <a:rPr b="1" lang="en" sz="4400">
                <a:solidFill>
                  <a:srgbClr val="FF7903"/>
                </a:solidFill>
              </a:rPr>
              <a:t>I hope you liked it. Say Thanks in Comment :)  </a:t>
            </a:r>
            <a:endParaRPr b="1" sz="4400">
              <a:solidFill>
                <a:srgbClr val="FF790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FF7903"/>
                </a:solidFill>
              </a:rPr>
              <a:t>Fin.</a:t>
            </a:r>
            <a:endParaRPr b="1" sz="4400">
              <a:solidFill>
                <a:srgbClr val="FF7903"/>
              </a:solidFill>
            </a:endParaRPr>
          </a:p>
          <a:p>
            <a:pPr indent="0" lvl="0" marL="0" rtl="0" algn="l">
              <a:spcBef>
                <a:spcPts val="0"/>
              </a:spcBef>
              <a:spcAft>
                <a:spcPts val="0"/>
              </a:spcAft>
              <a:buNone/>
            </a:pPr>
            <a:r>
              <a:t/>
            </a:r>
            <a:endParaRPr b="1" sz="4400">
              <a:solidFill>
                <a:srgbClr val="FF790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Why we need to Learn API Testing?</a:t>
            </a:r>
            <a:endParaRPr b="1" sz="3800">
              <a:solidFill>
                <a:srgbClr val="FF0000"/>
              </a:solidFill>
              <a:highlight>
                <a:srgbClr val="FFF2CC"/>
              </a:highlight>
              <a:latin typeface="Nunito"/>
              <a:ea typeface="Nunito"/>
              <a:cs typeface="Nunito"/>
              <a:sym typeface="Nunito"/>
            </a:endParaRPr>
          </a:p>
        </p:txBody>
      </p:sp>
      <p:sp>
        <p:nvSpPr>
          <p:cNvPr id="95" name="Google Shape;95;p18"/>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2300">
                <a:solidFill>
                  <a:srgbClr val="434343"/>
                </a:solidFill>
                <a:latin typeface="Lato"/>
                <a:ea typeface="Lato"/>
                <a:cs typeface="Lato"/>
                <a:sym typeface="Lato"/>
              </a:rPr>
              <a:t>- Companies are moving towards Microservices Architecture.</a:t>
            </a:r>
            <a:endParaRPr b="1" sz="2300">
              <a:solidFill>
                <a:srgbClr val="434343"/>
              </a:solidFill>
              <a:latin typeface="Lato"/>
              <a:ea typeface="Lato"/>
              <a:cs typeface="Lato"/>
              <a:sym typeface="Lato"/>
            </a:endParaRPr>
          </a:p>
          <a:p>
            <a:pPr indent="0" lvl="0" marL="457200" rtl="0" algn="l">
              <a:spcBef>
                <a:spcPts val="0"/>
              </a:spcBef>
              <a:spcAft>
                <a:spcPts val="0"/>
              </a:spcAft>
              <a:buNone/>
            </a:pPr>
            <a:r>
              <a:rPr b="1" lang="en" sz="2300">
                <a:solidFill>
                  <a:srgbClr val="434343"/>
                </a:solidFill>
                <a:latin typeface="Lato"/>
                <a:ea typeface="Lato"/>
                <a:cs typeface="Lato"/>
                <a:sym typeface="Lato"/>
              </a:rPr>
              <a:t>- API Testing is must to have skill nowadays for Freshers, Manual Tester and Automation Testers or Devs.</a:t>
            </a:r>
            <a:endParaRPr b="1" sz="2300">
              <a:solidFill>
                <a:srgbClr val="434343"/>
              </a:solidFill>
              <a:latin typeface="Lato"/>
              <a:ea typeface="Lato"/>
              <a:cs typeface="Lato"/>
              <a:sym typeface="Lato"/>
            </a:endParaRPr>
          </a:p>
          <a:p>
            <a:pPr indent="0" lvl="0" marL="457200" rtl="0" algn="l">
              <a:spcBef>
                <a:spcPts val="0"/>
              </a:spcBef>
              <a:spcAft>
                <a:spcPts val="0"/>
              </a:spcAft>
              <a:buNone/>
            </a:pPr>
            <a:r>
              <a:rPr b="1" lang="en" sz="2300">
                <a:solidFill>
                  <a:srgbClr val="434343"/>
                </a:solidFill>
                <a:latin typeface="Lato"/>
                <a:ea typeface="Lato"/>
                <a:cs typeface="Lato"/>
                <a:sym typeface="Lato"/>
              </a:rPr>
              <a:t>- Many Companies are especially hiring API Testers.</a:t>
            </a:r>
            <a:endParaRPr b="1" sz="2300">
              <a:solidFill>
                <a:srgbClr val="434343"/>
              </a:solidFill>
              <a:latin typeface="Lato"/>
              <a:ea typeface="Lato"/>
              <a:cs typeface="Lato"/>
              <a:sym typeface="Lato"/>
            </a:endParaRPr>
          </a:p>
          <a:p>
            <a:pPr indent="0" lvl="0" marL="457200" rtl="0" algn="l">
              <a:spcBef>
                <a:spcPts val="0"/>
              </a:spcBef>
              <a:spcAft>
                <a:spcPts val="0"/>
              </a:spcAft>
              <a:buNone/>
            </a:pPr>
            <a:r>
              <a:rPr b="1" lang="en" sz="2300">
                <a:solidFill>
                  <a:srgbClr val="434343"/>
                </a:solidFill>
                <a:latin typeface="Lato"/>
                <a:ea typeface="Lato"/>
                <a:cs typeface="Lato"/>
                <a:sym typeface="Lato"/>
              </a:rPr>
              <a:t>- API Test are more reliable, easy to create, and stable, less complex and provide more coverage as Business layer level.</a:t>
            </a:r>
            <a:endParaRPr b="1" sz="2300">
              <a:solidFill>
                <a:srgbClr val="434343"/>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290650" y="252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7903"/>
                </a:solidFill>
                <a:latin typeface="Lato"/>
                <a:ea typeface="Lato"/>
                <a:cs typeface="Lato"/>
                <a:sym typeface="Lato"/>
              </a:rPr>
              <a:t>JOBs in API Testing</a:t>
            </a:r>
            <a:endParaRPr b="1" sz="5000">
              <a:solidFill>
                <a:srgbClr val="FF7903"/>
              </a:solidFill>
              <a:latin typeface="Lato"/>
              <a:ea typeface="Lato"/>
              <a:cs typeface="Lato"/>
              <a:sym typeface="Lato"/>
            </a:endParaRPr>
          </a:p>
        </p:txBody>
      </p:sp>
      <p:pic>
        <p:nvPicPr>
          <p:cNvPr id="101" name="Google Shape;101;p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2" name="Google Shape;102;p19"/>
          <p:cNvSpPr txBox="1"/>
          <p:nvPr/>
        </p:nvSpPr>
        <p:spPr>
          <a:xfrm>
            <a:off x="711975" y="4070875"/>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https://wingify.hire.trakstar.com/jobs/fk0udde/</a:t>
            </a:r>
            <a:endParaRPr/>
          </a:p>
          <a:p>
            <a:pPr indent="0" lvl="0" marL="0" rtl="0" algn="l">
              <a:spcBef>
                <a:spcPts val="0"/>
              </a:spcBef>
              <a:spcAft>
                <a:spcPts val="0"/>
              </a:spcAft>
              <a:buNone/>
            </a:pPr>
            <a:r>
              <a:t/>
            </a:r>
            <a:endParaRPr/>
          </a:p>
        </p:txBody>
      </p:sp>
      <p:pic>
        <p:nvPicPr>
          <p:cNvPr id="103" name="Google Shape;103;p19"/>
          <p:cNvPicPr preferRelativeResize="0"/>
          <p:nvPr/>
        </p:nvPicPr>
        <p:blipFill>
          <a:blip r:embed="rId5">
            <a:alphaModFix/>
          </a:blip>
          <a:stretch>
            <a:fillRect/>
          </a:stretch>
        </p:blipFill>
        <p:spPr>
          <a:xfrm>
            <a:off x="152400" y="1246925"/>
            <a:ext cx="6204892" cy="2671551"/>
          </a:xfrm>
          <a:prstGeom prst="rect">
            <a:avLst/>
          </a:prstGeom>
          <a:noFill/>
          <a:ln>
            <a:noFill/>
          </a:ln>
        </p:spPr>
      </p:pic>
      <p:pic>
        <p:nvPicPr>
          <p:cNvPr id="104" name="Google Shape;104;p19"/>
          <p:cNvPicPr preferRelativeResize="0"/>
          <p:nvPr/>
        </p:nvPicPr>
        <p:blipFill>
          <a:blip r:embed="rId6">
            <a:alphaModFix/>
          </a:blip>
          <a:stretch>
            <a:fillRect/>
          </a:stretch>
        </p:blipFill>
        <p:spPr>
          <a:xfrm>
            <a:off x="4277676" y="1187324"/>
            <a:ext cx="5386401" cy="229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290650" y="252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highlight>
                  <a:srgbClr val="FF9900"/>
                </a:highlight>
                <a:latin typeface="Lato"/>
                <a:ea typeface="Lato"/>
                <a:cs typeface="Lato"/>
                <a:sym typeface="Lato"/>
              </a:rPr>
              <a:t>Salary of Testing</a:t>
            </a:r>
            <a:endParaRPr b="1" sz="5000">
              <a:solidFill>
                <a:srgbClr val="FF0000"/>
              </a:solidFill>
              <a:highlight>
                <a:srgbClr val="FF9900"/>
              </a:highlight>
              <a:latin typeface="Lato"/>
              <a:ea typeface="Lato"/>
              <a:cs typeface="Lato"/>
              <a:sym typeface="Lato"/>
            </a:endParaRPr>
          </a:p>
        </p:txBody>
      </p:sp>
      <p:pic>
        <p:nvPicPr>
          <p:cNvPr id="110" name="Google Shape;110;p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1" name="Google Shape;111;p20"/>
          <p:cNvPicPr preferRelativeResize="0"/>
          <p:nvPr/>
        </p:nvPicPr>
        <p:blipFill>
          <a:blip r:embed="rId4">
            <a:alphaModFix/>
          </a:blip>
          <a:stretch>
            <a:fillRect/>
          </a:stretch>
        </p:blipFill>
        <p:spPr>
          <a:xfrm>
            <a:off x="661950" y="1309800"/>
            <a:ext cx="5194401" cy="2761075"/>
          </a:xfrm>
          <a:prstGeom prst="rect">
            <a:avLst/>
          </a:prstGeom>
          <a:noFill/>
          <a:ln>
            <a:noFill/>
          </a:ln>
        </p:spPr>
      </p:pic>
      <p:sp>
        <p:nvSpPr>
          <p:cNvPr id="112" name="Google Shape;112;p20"/>
          <p:cNvSpPr txBox="1"/>
          <p:nvPr/>
        </p:nvSpPr>
        <p:spPr>
          <a:xfrm>
            <a:off x="711975" y="4070875"/>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https://www.glassdoor.co.in/Salaries/api-tester-salary-SRCH_KO0,10.htm#:~:text=The%20national%20average%20salary%20for,%E2%82%B93%2C26%2C464%20in%20India.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080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LIVE Research, Now See This</a:t>
            </a:r>
            <a:endParaRPr b="1" sz="4300">
              <a:solidFill>
                <a:srgbClr val="FF0000"/>
              </a:solidFill>
              <a:highlight>
                <a:srgbClr val="FFE599"/>
              </a:highlight>
              <a:latin typeface="Lato"/>
              <a:ea typeface="Lato"/>
              <a:cs typeface="Lato"/>
              <a:sym typeface="Lato"/>
            </a:endParaRPr>
          </a:p>
        </p:txBody>
      </p:sp>
      <p:pic>
        <p:nvPicPr>
          <p:cNvPr id="118" name="Google Shape;118;p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9" name="Google Shape;119;p21"/>
          <p:cNvSpPr txBox="1"/>
          <p:nvPr/>
        </p:nvSpPr>
        <p:spPr>
          <a:xfrm>
            <a:off x="771525" y="1625325"/>
            <a:ext cx="7221000" cy="1795200"/>
          </a:xfrm>
          <a:prstGeom prst="rect">
            <a:avLst/>
          </a:prstGeom>
          <a:noFill/>
          <a:ln>
            <a:noFill/>
          </a:ln>
        </p:spPr>
        <p:txBody>
          <a:bodyPr anchorCtr="0" anchor="t" bIns="91425" lIns="91425" spcFirstLastPara="1" rIns="91425" wrap="square" tIns="91425">
            <a:noAutofit/>
          </a:bodyPr>
          <a:lstStyle/>
          <a:p>
            <a:pPr indent="0" lvl="0" marL="1371600" rtl="0" algn="l">
              <a:lnSpc>
                <a:spcPct val="150000"/>
              </a:lnSpc>
              <a:spcBef>
                <a:spcPts val="0"/>
              </a:spcBef>
              <a:spcAft>
                <a:spcPts val="0"/>
              </a:spcAft>
              <a:buNone/>
            </a:pPr>
            <a:r>
              <a:rPr b="1" lang="en" sz="2000">
                <a:solidFill>
                  <a:srgbClr val="666666"/>
                </a:solidFill>
                <a:latin typeface="Lato"/>
                <a:ea typeface="Lato"/>
                <a:cs typeface="Lato"/>
                <a:sym typeface="Lato"/>
              </a:rPr>
              <a:t>Click here </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rPr b="1" lang="en" sz="2000" u="sng">
                <a:solidFill>
                  <a:schemeClr val="hlink"/>
                </a:solidFill>
                <a:latin typeface="Lato"/>
                <a:ea typeface="Lato"/>
                <a:cs typeface="Lato"/>
                <a:sym typeface="Lato"/>
                <a:hlinkClick r:id="rId4"/>
              </a:rPr>
              <a:t>https://www.linkedin.com/jobs/search/?currentJobId=3131328580&amp;keywords=software%20tester</a:t>
            </a:r>
            <a:endParaRPr b="1" sz="2000">
              <a:solidFill>
                <a:srgbClr val="666666"/>
              </a:solidFill>
              <a:latin typeface="Lato"/>
              <a:ea typeface="Lato"/>
              <a:cs typeface="Lato"/>
              <a:sym typeface="Lato"/>
            </a:endParaRPr>
          </a:p>
          <a:p>
            <a:pPr indent="0" lvl="0" marL="1371600" rtl="0" algn="l">
              <a:lnSpc>
                <a:spcPct val="150000"/>
              </a:lnSpc>
              <a:spcBef>
                <a:spcPts val="0"/>
              </a:spcBef>
              <a:spcAft>
                <a:spcPts val="0"/>
              </a:spcAft>
              <a:buNone/>
            </a:pPr>
            <a:r>
              <a:t/>
            </a:r>
            <a:endParaRPr b="1" sz="2000">
              <a:solidFill>
                <a:srgbClr val="666666"/>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